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2027885"/>
            <a:ext cx="6815669" cy="1515533"/>
          </a:xfrm>
        </p:spPr>
        <p:txBody>
          <a:bodyPr/>
          <a:lstStyle/>
          <a:p>
            <a:pPr rtl="1"/>
            <a:r>
              <a:rPr lang="ar-SA" sz="8000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الزكـــاة</a:t>
            </a:r>
            <a:endParaRPr lang="en-SG" sz="13800" b="1" dirty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735975"/>
            <a:ext cx="6815669" cy="1320802"/>
          </a:xfrm>
        </p:spPr>
        <p:txBody>
          <a:bodyPr>
            <a:normAutofit/>
          </a:bodyPr>
          <a:lstStyle/>
          <a:p>
            <a:r>
              <a:rPr lang="ar-SA" sz="54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أحكامها الفقهية وأدلتها وأسرارها</a:t>
            </a:r>
            <a:endParaRPr lang="en-SG" sz="5400" dirty="0"/>
          </a:p>
        </p:txBody>
      </p:sp>
    </p:spTree>
    <p:extLst>
      <p:ext uri="{BB962C8B-B14F-4D97-AF65-F5344CB8AC3E}">
        <p14:creationId xmlns:p14="http://schemas.microsoft.com/office/powerpoint/2010/main" val="400970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ertical Scroll 4"/>
          <p:cNvSpPr/>
          <p:nvPr/>
        </p:nvSpPr>
        <p:spPr>
          <a:xfrm>
            <a:off x="7717972" y="888273"/>
            <a:ext cx="4219303" cy="5199017"/>
          </a:xfrm>
          <a:prstGeom prst="verticalScroll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spcBef>
                <a:spcPts val="300"/>
              </a:spcBef>
              <a:spcAft>
                <a:spcPts val="300"/>
              </a:spcAft>
            </a:pPr>
            <a:r>
              <a:rPr lang="ar-SA" sz="2600" b="1" u="sng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معنى </a:t>
            </a:r>
            <a:r>
              <a:rPr lang="ar-SA" sz="2600" b="1" u="sng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الزكاة</a:t>
            </a:r>
          </a:p>
          <a:p>
            <a:pPr algn="r" rtl="1">
              <a:spcBef>
                <a:spcPts val="300"/>
              </a:spcBef>
              <a:spcAft>
                <a:spcPts val="300"/>
              </a:spcAft>
            </a:pPr>
            <a:r>
              <a:rPr lang="ar-SA" sz="2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في </a:t>
            </a:r>
            <a:r>
              <a:rPr lang="ar-SA" sz="2600" u="sng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اللغة</a:t>
            </a:r>
            <a:r>
              <a:rPr lang="ar-SA" sz="2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: </a:t>
            </a:r>
          </a:p>
          <a:p>
            <a:pPr marL="457200" indent="-457200" algn="r" rtl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ar-SA" sz="2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مأخوذة </a:t>
            </a:r>
            <a:r>
              <a:rPr lang="ar-SA" sz="26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 زكا الشيء يزكو، أي زاد </a:t>
            </a:r>
            <a:r>
              <a:rPr lang="ar-SA" sz="2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ونما</a:t>
            </a:r>
            <a:r>
              <a:rPr lang="ar-SA" sz="26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endParaRPr lang="en-SG" sz="26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457200" indent="-457200" algn="r" rtl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ar-SA" sz="26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أنها تستعمل بمعنى </a:t>
            </a:r>
            <a:r>
              <a:rPr lang="ar-SA" sz="2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الطهارة.</a:t>
            </a:r>
          </a:p>
          <a:p>
            <a:pPr algn="r" rtl="1">
              <a:spcBef>
                <a:spcPts val="300"/>
              </a:spcBef>
              <a:spcAft>
                <a:spcPts val="300"/>
              </a:spcAft>
            </a:pPr>
            <a:r>
              <a:rPr lang="ar-SA" sz="26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في</a:t>
            </a:r>
            <a:r>
              <a:rPr lang="ar-SA" sz="2600" u="sng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اصطلاح الشريعة </a:t>
            </a:r>
            <a:r>
              <a:rPr lang="ar-SA" sz="2600" u="sng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الإسلامية</a:t>
            </a:r>
            <a:r>
              <a:rPr lang="ar-SA" sz="2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:</a:t>
            </a:r>
          </a:p>
          <a:p>
            <a:pPr marL="457200" indent="-457200" algn="r" rtl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ar-SA" sz="26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لقدر </a:t>
            </a:r>
            <a:r>
              <a:rPr lang="ar-SA" sz="26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مخصوص من بعض أنواع المال، يجب صرفه لأصناف معينة من الناس، عند توفر شروط معينة سنتحدث عنها</a:t>
            </a:r>
            <a:r>
              <a:rPr lang="ar-SA" sz="26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r>
              <a:rPr lang="ar-SA" sz="26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endParaRPr lang="en-SG" sz="2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Vertical Scroll 5"/>
          <p:cNvSpPr/>
          <p:nvPr/>
        </p:nvSpPr>
        <p:spPr>
          <a:xfrm>
            <a:off x="3995058" y="1231174"/>
            <a:ext cx="4219303" cy="2050869"/>
          </a:xfrm>
          <a:prstGeom prst="verticalScroll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</a:t>
            </a:r>
            <a:r>
              <a:rPr lang="ar-SA" sz="2400" b="1" u="sng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اريخ مشروعيتها </a:t>
            </a:r>
            <a:endParaRPr lang="en-SG" sz="2400" b="1" u="sng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 rtl="1"/>
            <a:r>
              <a:rPr lang="ar-SA" sz="24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مشروعية </a:t>
            </a:r>
            <a:r>
              <a:rPr lang="ar-SA" sz="24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الزكاة كانت في السنة الثانية من هجرة النبي صلى الله عليه وسلم إلى المدينة، قُبَيْل فرض صوم رمضان.</a:t>
            </a:r>
            <a:endParaRPr lang="en-SG" sz="24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7" name="Vertical Scroll 6"/>
          <p:cNvSpPr/>
          <p:nvPr/>
        </p:nvSpPr>
        <p:spPr>
          <a:xfrm>
            <a:off x="181793" y="979713"/>
            <a:ext cx="4019007" cy="5107577"/>
          </a:xfrm>
          <a:prstGeom prst="verticalScroll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4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sz="2400" b="1" u="sng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دليلها</a:t>
            </a:r>
            <a:r>
              <a:rPr lang="ar-SA" sz="24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endParaRPr lang="en-SG" sz="2400" b="1" dirty="0" smtClean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sz="24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 الكتاب : قوله تعالى :     { أَقِيمُواْ الصَّلاَةَ وَآتُواْ الزَّكَاةَ}   ( البقرة : 43 )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sz="24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 </a:t>
            </a:r>
            <a:r>
              <a:rPr lang="ar-SA" sz="24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السنة : قول النبي صلى الله عليه وسلم: “ بني الإسلام على خمس : شهادة أن لا إله إلا الله وأن محمداً رسول الله ، وإقام الصلاة ، وإيتاء الزكاة ، والحج ، وصوم رمضان “ رواه البخاري (8) ومسلم (16)</a:t>
            </a:r>
            <a:endParaRPr lang="en-SG" sz="32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8" name="Vertical Scroll 7"/>
          <p:cNvSpPr/>
          <p:nvPr/>
        </p:nvSpPr>
        <p:spPr>
          <a:xfrm>
            <a:off x="3904707" y="3443692"/>
            <a:ext cx="4027717" cy="2499908"/>
          </a:xfrm>
          <a:prstGeom prst="verticalScroll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400" b="1" u="sng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حكمها</a:t>
            </a:r>
          </a:p>
          <a:p>
            <a:pPr algn="r" rtl="1"/>
            <a:r>
              <a:rPr lang="ar-SA" sz="24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الزكاة ركن من أهم الأركان الإسلامية، ولها من الأدلة القطعية في دلالتها وثبوتها ما جعلها من الأحكام الواضحة، </a:t>
            </a:r>
            <a:r>
              <a:rPr lang="ar-SA" sz="24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بحيث </a:t>
            </a:r>
            <a:r>
              <a:rPr lang="ar-SA" sz="24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يكفر </a:t>
            </a:r>
            <a:r>
              <a:rPr lang="ar-SA" sz="24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جاحدها</a:t>
            </a:r>
            <a:endParaRPr lang="ar-SA" sz="24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8922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66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زَكاةُ الفِّـطْر</a:t>
            </a:r>
            <a:endParaRPr lang="en-SG" sz="6600" b="1" dirty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8908868" y="2825930"/>
            <a:ext cx="2455817" cy="2795451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b="1" u="sng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</a:t>
            </a:r>
            <a:r>
              <a:rPr lang="ar-KW" sz="2400" b="1" u="sng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تعريف</a:t>
            </a:r>
            <a:endParaRPr lang="ar-SA" sz="2400" b="1" u="sng" dirty="0" smtClean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r>
              <a:rPr lang="ar-KW" sz="24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هي </a:t>
            </a:r>
            <a:r>
              <a:rPr lang="ar-KW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قدر معين من المال، يجب إخراجه عند غروب الشمس آخر يوم من أيام رمضان، بشروط معينة، عن كل مكلف ومن تلزمه نفقته</a:t>
            </a:r>
            <a:r>
              <a:rPr lang="ar-KW" sz="24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endParaRPr lang="ar-SA" sz="2400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6291937" y="2825929"/>
            <a:ext cx="2455817" cy="2795451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KW" sz="2400" b="1" u="sng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مشروعيتها</a:t>
            </a:r>
            <a:r>
              <a:rPr lang="ar-KW" sz="2400" b="1" u="sng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endParaRPr lang="ar-SA" sz="2400" b="1" u="sng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 rtl="1"/>
            <a:endParaRPr lang="en-SG" sz="2400" b="1" u="sng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 rtl="1"/>
            <a:r>
              <a:rPr lang="ar-KW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	المشهور في السنة أنها </a:t>
            </a:r>
            <a:r>
              <a:rPr lang="ar-KW" sz="2400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فرضت في السنة الثانية من الهجرة</a:t>
            </a:r>
            <a:r>
              <a:rPr lang="ar-KW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، في العام الذي فرض فيه صوم رمضان. </a:t>
            </a:r>
            <a:endParaRPr lang="en-SG" sz="24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3309263" y="2508068"/>
            <a:ext cx="2821560" cy="3572687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KW" sz="2400" b="1" u="sng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شروط </a:t>
            </a:r>
            <a:r>
              <a:rPr lang="ar-KW" sz="2400" b="1" u="sng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وجوبه</a:t>
            </a:r>
            <a:r>
              <a:rPr lang="ar-KW" sz="24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</a:t>
            </a:r>
            <a:endParaRPr lang="ar-SA" sz="2400" b="1" dirty="0" smtClean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342900" indent="-342900" algn="r" rtl="1">
              <a:buFont typeface="+mj-lt"/>
              <a:buAutoNum type="arabicPeriod"/>
            </a:pPr>
            <a:r>
              <a:rPr lang="ar-KW" sz="24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الإسلام</a:t>
            </a:r>
            <a:endParaRPr lang="ar-SA" sz="2400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342900" indent="-342900" algn="r" rtl="1">
              <a:buFont typeface="+mj-lt"/>
              <a:buAutoNum type="arabicPeriod"/>
            </a:pPr>
            <a:r>
              <a:rPr lang="ar-KW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غروب شمس آخر يوم من </a:t>
            </a:r>
            <a:r>
              <a:rPr lang="ar-KW" sz="24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رمضان</a:t>
            </a:r>
            <a:endParaRPr lang="ar-SA" sz="2400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342900" indent="-342900" algn="r" rtl="1">
              <a:buFont typeface="+mj-lt"/>
              <a:buAutoNum type="arabicPeriod"/>
            </a:pPr>
            <a:r>
              <a:rPr lang="ar-KW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أن يوجد لديه فضل من المال، يزيد عن قوته وقوت عياله ف يوم العيد وليلته، وعن مسكن، وخادم إن كان بحاجة إليه </a:t>
            </a:r>
            <a:endParaRPr lang="en-SG" sz="2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770709" y="2830285"/>
            <a:ext cx="2377440" cy="3048001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KW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ز</a:t>
            </a:r>
            <a:r>
              <a:rPr lang="ar-KW" sz="2400" b="1" u="sng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كاة الفطر جنساً </a:t>
            </a:r>
            <a:r>
              <a:rPr lang="ar-KW" sz="2400" b="1" u="sng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وقدرا</a:t>
            </a:r>
            <a:r>
              <a:rPr lang="ar-KW" sz="24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ً</a:t>
            </a:r>
            <a:endParaRPr lang="ar-SA" sz="2400" b="1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KW" sz="24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هي </a:t>
            </a:r>
            <a:r>
              <a:rPr lang="ar-KW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صاعً من غالب قوت </a:t>
            </a:r>
            <a:r>
              <a:rPr lang="ar-KW" sz="24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البلد</a:t>
            </a:r>
            <a:endParaRPr lang="ar-SA" sz="2400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KW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إنما هو عبارة عن أربعة </a:t>
            </a:r>
            <a:r>
              <a:rPr lang="ar-KW" sz="24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أمداد</a:t>
            </a:r>
            <a:endParaRPr lang="ar-SA" sz="2400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KW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مقدرة بثلاثة ألتار كيلاً</a:t>
            </a:r>
            <a:endParaRPr lang="en-SG" sz="2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45392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KW" sz="54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وقت إخراج زكاة الفطر</a:t>
            </a:r>
            <a:endParaRPr lang="en-SG" sz="5400" b="1" dirty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7539444" y="2791095"/>
            <a:ext cx="2455817" cy="2795451"/>
          </a:xfrm>
          <a:prstGeom prst="round2Diag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KW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أما </a:t>
            </a:r>
            <a:r>
              <a:rPr lang="ar-KW" sz="2800" b="1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وقت الوجوب</a:t>
            </a:r>
            <a:r>
              <a:rPr lang="ar-KW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، فقد قلنا إنه </a:t>
            </a:r>
            <a:r>
              <a:rPr lang="ar-KW" sz="2800" b="1" dirty="0" smtClean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يبدأ بغروب شمس</a:t>
            </a:r>
            <a:r>
              <a:rPr lang="ar-KW" sz="28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آخر أيام رمضان.</a:t>
            </a:r>
            <a:endParaRPr lang="ar-SA" sz="2800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1735182" y="2791095"/>
            <a:ext cx="2455817" cy="2795451"/>
          </a:xfrm>
          <a:prstGeom prst="round2Diag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</a:t>
            </a:r>
            <a:r>
              <a:rPr lang="ar-SA" sz="2800" b="1" dirty="0">
                <a:solidFill>
                  <a:srgbClr val="3366FF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يكره</a:t>
            </a:r>
            <a:r>
              <a:rPr lang="ar-SA" sz="28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sz="2800" b="1" dirty="0">
                <a:solidFill>
                  <a:srgbClr val="3366FF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تأخيرها</a:t>
            </a:r>
            <a:r>
              <a:rPr lang="ar-SA" sz="28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عن </a:t>
            </a:r>
            <a:r>
              <a:rPr lang="ar-SA" sz="2800" b="1" dirty="0">
                <a:solidFill>
                  <a:srgbClr val="3366FF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صلاة العيد</a:t>
            </a:r>
            <a:r>
              <a:rPr lang="ar-SA" sz="28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إلى</a:t>
            </a:r>
            <a:r>
              <a:rPr lang="ar-SA" sz="2800" b="1" dirty="0">
                <a:solidFill>
                  <a:srgbClr val="3366FF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نهاية يوم العيد</a:t>
            </a:r>
            <a:endParaRPr lang="en-SG" sz="2800" b="1" dirty="0">
              <a:solidFill>
                <a:srgbClr val="3366FF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4637313" y="2791095"/>
            <a:ext cx="2455817" cy="2795451"/>
          </a:xfrm>
          <a:prstGeom prst="round2DiagRect">
            <a:avLst/>
          </a:prstGeom>
          <a:gradFill flip="none" rotWithShape="1">
            <a:gsLst>
              <a:gs pos="0">
                <a:srgbClr val="FF6699">
                  <a:tint val="66000"/>
                  <a:satMod val="160000"/>
                </a:srgbClr>
              </a:gs>
              <a:gs pos="50000">
                <a:srgbClr val="FF6699">
                  <a:tint val="44500"/>
                  <a:satMod val="160000"/>
                </a:srgbClr>
              </a:gs>
              <a:gs pos="100000">
                <a:srgbClr val="FF669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KW" sz="28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وأما </a:t>
            </a:r>
            <a:r>
              <a:rPr lang="ar-KW" sz="2800" b="1" dirty="0">
                <a:solidFill>
                  <a:srgbClr val="3366FF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الوقت</a:t>
            </a:r>
            <a:r>
              <a:rPr lang="ar-KW" sz="28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الذي </a:t>
            </a:r>
            <a:r>
              <a:rPr lang="ar-KW" sz="2800" b="1" dirty="0">
                <a:solidFill>
                  <a:srgbClr val="3366FF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يجوز</a:t>
            </a:r>
            <a:r>
              <a:rPr lang="ar-KW" sz="28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فيه إخراجها، فهو </a:t>
            </a:r>
            <a:r>
              <a:rPr lang="ar-KW" sz="2800" b="1" dirty="0">
                <a:solidFill>
                  <a:srgbClr val="3366FF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جميع شهر رمضان واليوم الأول </a:t>
            </a:r>
            <a:r>
              <a:rPr lang="ar-KW" sz="28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 </a:t>
            </a:r>
            <a:r>
              <a:rPr lang="ar-KW" sz="2800" b="1" dirty="0">
                <a:solidFill>
                  <a:srgbClr val="3366FF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العيد</a:t>
            </a:r>
            <a:endParaRPr lang="en-SG" sz="2800" b="1" dirty="0">
              <a:solidFill>
                <a:srgbClr val="3366FF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644884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7836" y="1580606"/>
            <a:ext cx="9601196" cy="1149532"/>
          </a:xfrm>
        </p:spPr>
        <p:txBody>
          <a:bodyPr>
            <a:noAutofit/>
          </a:bodyPr>
          <a:lstStyle/>
          <a:p>
            <a:r>
              <a:rPr lang="ar-SA" sz="54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 تجب عليه </a:t>
            </a:r>
            <a:r>
              <a:rPr lang="ar-SA" sz="5400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الزكاة</a:t>
            </a:r>
            <a:r>
              <a:rPr lang="ar-SA" sz="54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sz="5400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- شروط </a:t>
            </a:r>
            <a:r>
              <a:rPr lang="ar-SA" sz="54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وجوبها</a:t>
            </a:r>
            <a:r>
              <a:rPr lang="en-SG" sz="54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en-SG" sz="54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endParaRPr lang="en-SG" sz="5400" b="1" dirty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Folded Corner 2"/>
          <p:cNvSpPr/>
          <p:nvPr/>
        </p:nvSpPr>
        <p:spPr>
          <a:xfrm>
            <a:off x="7906286" y="2950029"/>
            <a:ext cx="2471055" cy="2651760"/>
          </a:xfrm>
          <a:prstGeom prst="foldedCorner">
            <a:avLst/>
          </a:prstGeom>
          <a:solidFill>
            <a:schemeClr val="tx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b="1" u="sng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الإسلام</a:t>
            </a:r>
            <a:endParaRPr lang="ar-SA" sz="2800" b="1" u="sng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r>
              <a:rPr lang="ar-SA" sz="2800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sz="2800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فلا تجب وجوب مطالبة في الدنيا على الكافر</a:t>
            </a:r>
            <a:endParaRPr lang="en-SG" sz="2800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" name="Folded Corner 3"/>
          <p:cNvSpPr/>
          <p:nvPr/>
        </p:nvSpPr>
        <p:spPr>
          <a:xfrm>
            <a:off x="5029741" y="2950029"/>
            <a:ext cx="2471055" cy="2651760"/>
          </a:xfrm>
          <a:prstGeom prst="foldedCorner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b="1" u="sng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ملكية </a:t>
            </a:r>
            <a:r>
              <a:rPr lang="ar-SA" sz="2800" b="1" u="sng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النصاب</a:t>
            </a:r>
            <a:r>
              <a:rPr lang="ar-SA" sz="28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ar-SA" sz="2800" b="1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SA" sz="2800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وهو </a:t>
            </a:r>
            <a:r>
              <a:rPr lang="ar-SA" sz="2800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حد أدني من المال سيأتي بيانه</a:t>
            </a:r>
            <a:endParaRPr lang="en-SG" sz="2800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Folded Corner 4"/>
          <p:cNvSpPr/>
          <p:nvPr/>
        </p:nvSpPr>
        <p:spPr>
          <a:xfrm>
            <a:off x="2146646" y="2950029"/>
            <a:ext cx="2477605" cy="2727960"/>
          </a:xfrm>
          <a:prstGeom prst="foldedCorner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endParaRPr lang="ar-SA" sz="2800" b="1" dirty="0" smtClean="0">
              <a:solidFill>
                <a:srgbClr val="7030A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 rtl="1"/>
            <a:r>
              <a:rPr lang="ar-SA" sz="2800" b="1" u="sng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مرور </a:t>
            </a:r>
            <a:r>
              <a:rPr lang="ar-SA" sz="2800" b="1" u="sng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حول قمري كامل على ملكية </a:t>
            </a:r>
            <a:r>
              <a:rPr lang="ar-SA" sz="2800" b="1" u="sng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النصاب</a:t>
            </a:r>
            <a:r>
              <a:rPr lang="ar-SA" sz="28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sz="28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/>
            </a:r>
            <a:br>
              <a:rPr lang="ar-SA" sz="28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SA" sz="2800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فلا </a:t>
            </a:r>
            <a:r>
              <a:rPr lang="ar-SA" sz="2800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زكاة في المال مهما بلغ إلى بعد مرور عام كامل عليه</a:t>
            </a:r>
            <a:endParaRPr lang="en-SG" sz="28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338322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582</TotalTime>
  <Words>318</Words>
  <Application>Microsoft Office PowerPoint</Application>
  <PresentationFormat>Custom</PresentationFormat>
  <Paragraphs>39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Organic</vt:lpstr>
      <vt:lpstr>الزكـــاة</vt:lpstr>
      <vt:lpstr>PowerPoint Presentation</vt:lpstr>
      <vt:lpstr>زَكاةُ الفِّـطْر</vt:lpstr>
      <vt:lpstr>وقت إخراج زكاة الفطر</vt:lpstr>
      <vt:lpstr>من تجب عليه الزكاة - شروط وجوبها 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الزكـــاة</dc:title>
  <dc:creator>Sakinah Baharin</dc:creator>
  <cp:lastModifiedBy>UniSZA_Fki</cp:lastModifiedBy>
  <cp:revision>14</cp:revision>
  <dcterms:created xsi:type="dcterms:W3CDTF">2017-09-30T15:33:22Z</dcterms:created>
  <dcterms:modified xsi:type="dcterms:W3CDTF">2017-10-02T06:34:45Z</dcterms:modified>
</cp:coreProperties>
</file>