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974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الأموال التي تجب فيها الزكاة</a:t>
            </a:r>
            <a:endParaRPr lang="en-SG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76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edefined Process 5"/>
          <p:cNvSpPr/>
          <p:nvPr/>
        </p:nvSpPr>
        <p:spPr>
          <a:xfrm>
            <a:off x="8921932" y="134985"/>
            <a:ext cx="1645919" cy="7532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النقدان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8264434" y="1597296"/>
            <a:ext cx="3224348" cy="5112786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</a:t>
            </a:r>
            <a:r>
              <a:rPr lang="ar-SA" sz="24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الذهب والفضة </a:t>
            </a:r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r" rtl="1"/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الدراهم الفضية والدنانير الذهبية، وما هو في حكم محل منهما من الذهب أو الفضة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السبائك من كل من الذهب والفضة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الأواني والقطع الفضية والذهبية المعدة للاستعمال أو الزينة.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Flowchart: Predefined Process 7"/>
          <p:cNvSpPr/>
          <p:nvPr/>
        </p:nvSpPr>
        <p:spPr>
          <a:xfrm>
            <a:off x="8307977" y="872354"/>
            <a:ext cx="3043647" cy="633969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spcBef>
                <a:spcPts val="600"/>
              </a:spcBef>
            </a:pPr>
            <a:endParaRPr lang="ar-SA" sz="24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600"/>
              </a:spcBef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الذهب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والفضة</a:t>
            </a:r>
          </a:p>
          <a:p>
            <a:pPr algn="r" rtl="1"/>
            <a:endParaRPr lang="en-SG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Flowchart: Predefined Process 8"/>
          <p:cNvSpPr/>
          <p:nvPr/>
        </p:nvSpPr>
        <p:spPr>
          <a:xfrm>
            <a:off x="5220789" y="134985"/>
            <a:ext cx="1645919" cy="7532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الأنعام</a:t>
            </a:r>
            <a:endParaRPr lang="en-SG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Flowchart: Predefined Process 9"/>
          <p:cNvSpPr/>
          <p:nvPr/>
        </p:nvSpPr>
        <p:spPr>
          <a:xfrm>
            <a:off x="4521922" y="885550"/>
            <a:ext cx="3043647" cy="886097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الإبل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والبقر،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والغنم</a:t>
            </a:r>
            <a:endParaRPr lang="en-SG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Flowchart: Predefined Process 10"/>
          <p:cNvSpPr/>
          <p:nvPr/>
        </p:nvSpPr>
        <p:spPr>
          <a:xfrm>
            <a:off x="4988859" y="2196736"/>
            <a:ext cx="2111188" cy="7532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الزروع والثمار</a:t>
            </a:r>
            <a:endParaRPr lang="en-SG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Flowchart: Predefined Process 11"/>
          <p:cNvSpPr/>
          <p:nvPr/>
        </p:nvSpPr>
        <p:spPr>
          <a:xfrm>
            <a:off x="4521922" y="2950024"/>
            <a:ext cx="3043647" cy="357180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كانت مما يقتاته الناس في أحوالهم العادية ، ويمكن ادخاره دون أن يفسد , وذلك من الثمار : الرطب والعنب ، ومن الزروع : الحنطة ، والشعير ، والأرز ، والعدس ، والحمص ، والذرة …. إلخ 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Flowchart: Predefined Process 12"/>
          <p:cNvSpPr/>
          <p:nvPr/>
        </p:nvSpPr>
        <p:spPr>
          <a:xfrm>
            <a:off x="954742" y="187235"/>
            <a:ext cx="2210824" cy="6487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4ـ عروض التجارة</a:t>
            </a:r>
            <a:endParaRPr lang="en-SG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Flowchart: Predefined Process 13"/>
          <p:cNvSpPr/>
          <p:nvPr/>
        </p:nvSpPr>
        <p:spPr>
          <a:xfrm>
            <a:off x="412564" y="832012"/>
            <a:ext cx="3442063" cy="2200005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التجارة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تقليب المال بالمعاوضة لغرض الربح ، وهي لا تختص بنوع معين من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المال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العروض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السلع التي تقلب الأيدي بغرض الربح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Flowchart: Predefined Process 14"/>
          <p:cNvSpPr/>
          <p:nvPr/>
        </p:nvSpPr>
        <p:spPr>
          <a:xfrm>
            <a:off x="243385" y="3085555"/>
            <a:ext cx="3780420" cy="3624527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وجوب الزكاة في </a:t>
            </a:r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العروض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يملكه بعقد فيه عوض، كالبيع والإجازة والمهر ونحو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ينوي عند تملكه المتاجرة به ، وأن تستمر هذه النية ، فإذا لم ينو عند تملكه المتاجرة لا يصبح عرضاً تجارياً حتى ولو نوى المتاجرة بعد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ذلك.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899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4352" y="300446"/>
            <a:ext cx="4751423" cy="8694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S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وشروطها وما يجب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الأنصبـة</a:t>
            </a:r>
            <a:endParaRPr lang="en-SG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42249" y="1294120"/>
            <a:ext cx="8444752" cy="10994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فأما الأنصبة: فهي جمع نصاب </a:t>
            </a:r>
            <a:endPara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والنصاب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هو الحد الأدني الذي يعتبر وجوده شرطاً لتعلق الزكاة بالمال</a:t>
            </a:r>
            <a:endParaRPr lang="en-SG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50044" y="3218845"/>
            <a:ext cx="2246811" cy="2129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 : نصاب النقدين (الذهب والفضة)</a:t>
            </a:r>
            <a:endParaRPr lang="en-SG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35997" y="3218845"/>
            <a:ext cx="2246811" cy="2129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 : نصاب الأنعام ومقدار ما يجب فيها</a:t>
            </a:r>
            <a:endParaRPr lang="en-SG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66657" y="3316942"/>
            <a:ext cx="2246811" cy="2129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 : نصاب الزروع والثمار ومقدار ما يجب فيها</a:t>
            </a:r>
            <a:endParaRPr lang="en-SG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2147" y="3288511"/>
            <a:ext cx="2427495" cy="22816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رابعاً: الحول والنصاب في أموال التجارة ومقدار ما يجب فيها</a:t>
            </a:r>
            <a:endParaRPr lang="en-SG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3693" y="3354209"/>
            <a:ext cx="2246811" cy="2129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خامساً : نصاب المعدن والركاز وما يجب فيهما</a:t>
            </a:r>
            <a:endParaRPr lang="en-SG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836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90351" y="178526"/>
            <a:ext cx="7402288" cy="144126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 </a:t>
            </a:r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نصاب النقدين (الذهب والفضة</a:t>
            </a:r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en-SG" sz="2800" b="1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زكاة في الذهب حتى يبلغ قدره عشرين مثقالاً، فهذا هو نصاب الذهب، ولا زكاة في الفضة حتى تبلغ مائتي درهم، فهذا هو نصاب الفضة.</a:t>
            </a:r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9130936" y="1740624"/>
            <a:ext cx="2931076" cy="4986744"/>
          </a:xfrm>
          <a:prstGeom prst="snip2Diag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المثقال</a:t>
            </a:r>
          </a:p>
          <a:p>
            <a:pPr algn="ctr" rtl="1"/>
            <a:endParaRPr lang="ar-SA" sz="2400" b="1" u="sng" dirty="0" smtClean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 algn="r" rtl="1">
              <a:buAutoNum type="arabicPeriod"/>
            </a:pPr>
            <a:r>
              <a:rPr lang="ar-SA" sz="2400" b="1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المثقال العجمي</a:t>
            </a:r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يساوي أربع غرامات وثمانية أعشار الغرام، والعشرون مثقالاً تساوي إذاً ستاً وتسعين </a:t>
            </a:r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غراماً.</a:t>
            </a:r>
          </a:p>
          <a:p>
            <a:pPr algn="r" rtl="1"/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b="1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SA" sz="2400" b="1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المثقال العراقي</a:t>
            </a:r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</a:p>
          <a:p>
            <a:pPr algn="r" rtl="1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يساوي خمسة غرامات، فالعشرون مثقالاً تساوي إذاً مائة غرام</a:t>
            </a:r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6237512" y="2475409"/>
            <a:ext cx="2647406" cy="2063933"/>
          </a:xfrm>
          <a:prstGeom prst="snip2Diag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الدرهم</a:t>
            </a:r>
          </a:p>
          <a:p>
            <a:pPr algn="r" rtl="1"/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 عشرة دراهم تساوي في الوزن سبعة مثاقيل ، أي فهي تساوي ثلاثة وثلاثين غراماً وستة أعشار الغرام</a:t>
            </a:r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37306" y="1613262"/>
            <a:ext cx="2647405" cy="2867298"/>
          </a:xfrm>
          <a:prstGeom prst="snip2Diag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النسبة الواجبة في زكاة النقدين</a:t>
            </a:r>
            <a:endParaRPr lang="en-SG" sz="2400" b="1" u="sng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وجب </a:t>
            </a:r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عليه أن يخرج من مجموع المال الذي حال عليه الحول في ملكه رُبْع عُشْره ، أي نسبة اثنين ونصف في المائة منه .</a:t>
            </a:r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3130728" y="1740624"/>
            <a:ext cx="2860766" cy="2860766"/>
          </a:xfrm>
          <a:prstGeom prst="snip2Diag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شرط وجوب الزكاة في نصاب النقدين حَوَلان الحَوْل</a:t>
            </a:r>
            <a:endParaRPr lang="en-SG" sz="2400" b="1" u="sng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وجوب </a:t>
            </a:r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الزكاة فيه أن يمر على تملك المكلف له ، حول قمري كامل دون أن ينزل المال عن الحد الأدني منه .</a:t>
            </a:r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422227" y="4722220"/>
            <a:ext cx="4672287" cy="2005148"/>
          </a:xfrm>
          <a:prstGeom prst="snip2Diag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استبدال أموال الزكاة أو التصرف فيها</a:t>
            </a:r>
            <a:endParaRPr lang="en-SG" sz="2400" b="1" u="sng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خلاف أن زكاة النقد إنما تخرج نقداً، ولا يصح للمالك أن يخرج بدلها سلعاً تساوي قيمتها المقدار الواجب فيها.</a:t>
            </a:r>
            <a:endParaRPr lang="en-SG" sz="2400" dirty="0">
              <a:solidFill>
                <a:schemeClr val="tx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7209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91395" y="287383"/>
            <a:ext cx="5826033" cy="940526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 : نصاب الأنعام ومقدار ما يجب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</a:t>
            </a:r>
          </a:p>
          <a:p>
            <a:pPr algn="ctr" rtl="1"/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(الإبل</a:t>
            </a:r>
            <a:r>
              <a:rPr lang="ar-SA" sz="28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والبقر، </a:t>
            </a:r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والغنم)</a:t>
            </a:r>
            <a:endParaRPr lang="en-SG" sz="2800" b="1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9048209" y="2034733"/>
            <a:ext cx="2771755" cy="2927232"/>
          </a:xfrm>
          <a:prstGeom prst="foldedCorner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2400" b="1" u="sng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400" b="1" u="sng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الإبل </a:t>
            </a:r>
            <a:endParaRPr lang="en-SG" sz="2400" b="1" u="sng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فإن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 نصابها أن يمتلك الرجل خمسة منها، فلا زكاة فيما دون ذلك، ثم إن الزكاة تزداد كلما ازداد عددها كثرة</a:t>
            </a:r>
            <a:endParaRPr lang="en-SG" sz="2400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6024282" y="2052406"/>
            <a:ext cx="2891118" cy="2909559"/>
          </a:xfrm>
          <a:prstGeom prst="foldedCorner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2400" b="1" u="sng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400" b="1" u="sng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البقر</a:t>
            </a:r>
          </a:p>
          <a:p>
            <a:pPr algn="ctr" rtl="1"/>
            <a:endParaRPr lang="en-SG" sz="2400" b="1" u="sng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فإن أدنى درجات نصابه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ثلاثون،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فلا زكاة فيما دون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ذلك،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 إن ما يجب إخراجه يزداد حسب ضابط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معين،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كلما تكاثرت كمية البقر</a:t>
            </a:r>
            <a:endParaRPr lang="en-SG" sz="2400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3240741" y="2034733"/>
            <a:ext cx="2665849" cy="2927232"/>
          </a:xfrm>
          <a:prstGeom prst="foldedCorner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2400" b="1" u="sng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400" b="1" u="sng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الغنم</a:t>
            </a:r>
          </a:p>
          <a:p>
            <a:pPr algn="ctr" rtl="1"/>
            <a:endParaRPr lang="en-SG" sz="2400" b="1" u="sng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تبلغ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أربعين رأساً،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وجب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 واحدة منها، ثم إن القدر الواجب فيها يزداد كلما ازدادت الأغنام طبق ضابط معين</a:t>
            </a:r>
            <a:endParaRPr lang="en-SG" sz="2400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95451" y="1605194"/>
            <a:ext cx="2695945" cy="5033044"/>
          </a:xfrm>
          <a:prstGeom prst="foldedCorner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خاصة لوجوب الزكاة في </a:t>
            </a:r>
            <a:r>
              <a:rPr lang="ar-SA" sz="2400" b="1" u="sng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الأنعام</a:t>
            </a:r>
          </a:p>
          <a:p>
            <a:pPr algn="r" rtl="1"/>
            <a:endParaRPr lang="ar-SA" sz="2400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تكون سائمة : أي ترعى الكلاء المباح أكثر من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السنة</a:t>
            </a:r>
          </a:p>
          <a:p>
            <a:pPr algn="r" rtl="1"/>
            <a:endParaRPr lang="ar-SA" sz="2400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تتخذ الماشية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للدرـ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الحليب ـ أو النسل أو التسمين لا للعمل ، فلو اتخذها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للعمل</a:t>
            </a:r>
          </a:p>
          <a:p>
            <a:pPr algn="r" rtl="1"/>
            <a:endParaRPr lang="ar-SA" sz="2400" dirty="0" smtClean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يستثني فيها من اشتراط الحول ـ وهو شرط فيها على العموم</a:t>
            </a:r>
            <a:endParaRPr lang="en-SG" sz="2400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8" name="Straight Connector 7"/>
          <p:cNvCxnSpPr>
            <a:stCxn id="2" idx="2"/>
          </p:cNvCxnSpPr>
          <p:nvPr/>
        </p:nvCxnSpPr>
        <p:spPr>
          <a:xfrm>
            <a:off x="5904412" y="1227909"/>
            <a:ext cx="4650377" cy="8068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2"/>
          </p:cNvCxnSpPr>
          <p:nvPr/>
        </p:nvCxnSpPr>
        <p:spPr>
          <a:xfrm>
            <a:off x="5904412" y="1227909"/>
            <a:ext cx="1071154" cy="82449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2"/>
            <a:endCxn id="5" idx="0"/>
          </p:cNvCxnSpPr>
          <p:nvPr/>
        </p:nvCxnSpPr>
        <p:spPr>
          <a:xfrm flipH="1">
            <a:off x="4573666" y="1227909"/>
            <a:ext cx="1330746" cy="80682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" idx="2"/>
          </p:cNvCxnSpPr>
          <p:nvPr/>
        </p:nvCxnSpPr>
        <p:spPr>
          <a:xfrm flipH="1">
            <a:off x="2286002" y="1227909"/>
            <a:ext cx="3618410" cy="35192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488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52493" y="252548"/>
            <a:ext cx="5220798" cy="89698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 : نصاب الزروع والثمار ومقدار ما يجب فيها</a:t>
            </a:r>
            <a:endParaRPr lang="en-SG" sz="2800" b="1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9198438" y="1656805"/>
            <a:ext cx="2743201" cy="2050868"/>
          </a:xfrm>
          <a:prstGeom prst="foldedCorne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2800" b="1" u="sng" dirty="0" smtClean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800" b="1" u="sng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نصاب </a:t>
            </a:r>
            <a:r>
              <a:rPr lang="ar-SA" sz="2800" b="1" u="sng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الثمار أو الزروع</a:t>
            </a:r>
            <a:r>
              <a:rPr lang="ar-SA" sz="2800" b="1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ctr"/>
            <a:endParaRPr lang="ar-SA" sz="2800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800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لا يقل عن خمسة أوسق كيلاُ</a:t>
            </a:r>
            <a:endParaRPr lang="en-SG" sz="2800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66047" y="1656805"/>
            <a:ext cx="2586445" cy="3294018"/>
          </a:xfrm>
          <a:prstGeom prst="foldedCorne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2800" b="1" u="sng" dirty="0" smtClean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800" b="1" u="sng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متى </a:t>
            </a:r>
            <a:r>
              <a:rPr lang="ar-SA" sz="2800" b="1" u="sng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تجب زكاة الثمار </a:t>
            </a:r>
            <a:r>
              <a:rPr lang="ar-SA" sz="2800" b="1" u="sng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والزروع</a:t>
            </a:r>
          </a:p>
          <a:p>
            <a:pPr algn="ctr" rtl="1"/>
            <a:endParaRPr lang="ar-SA" sz="2800" b="1" u="sng" dirty="0" smtClean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800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الثمار: </a:t>
            </a:r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 أن يبدو صلاحها</a:t>
            </a:r>
            <a:endParaRPr lang="ar-SA" sz="2800" b="1" u="sng" dirty="0" smtClean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800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الزروع: </a:t>
            </a:r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 أن ينعقد الحب ويشتد.</a:t>
            </a:r>
            <a:endParaRPr lang="ar-SA" sz="2800" b="1" u="sng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3387633" y="1656805"/>
            <a:ext cx="2586445" cy="3435531"/>
          </a:xfrm>
          <a:prstGeom prst="foldedCorne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u="sng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القدر الواجب </a:t>
            </a:r>
            <a:r>
              <a:rPr lang="ar-SA" sz="2800" b="1" u="sng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</a:t>
            </a:r>
          </a:p>
          <a:p>
            <a:pPr algn="r" rtl="1"/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فيه العشر إذا بلغ نصاباً ، فيجب في ثلاثمائة صاع ـ وهو أدنى النصاب ـ ثلاثون صاعاً ، وفي تسعمائة لتراً تسعون لتراً </a:t>
            </a:r>
            <a:endParaRPr lang="en-SG" sz="2800" b="1" u="sng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209219" y="1656805"/>
            <a:ext cx="2754078" cy="3411584"/>
          </a:xfrm>
          <a:prstGeom prst="foldedCorne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SA" sz="2800" u="sng" dirty="0" smtClean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2800" b="1" u="sng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الوَسْق</a:t>
            </a:r>
            <a:r>
              <a:rPr lang="ar-SA" sz="2800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</a:p>
          <a:p>
            <a:pPr algn="ctr" rtl="1"/>
            <a:endParaRPr lang="en-SG" sz="2800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الوَسْق من المكاييل ، وقد قدره رسول الله </a:t>
            </a:r>
            <a:r>
              <a:rPr lang="ar-SA" sz="2800" dirty="0" smtClean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بستين </a:t>
            </a:r>
            <a:r>
              <a:rPr lang="ar-SA" sz="2800" dirty="0">
                <a:solidFill>
                  <a:srgbClr val="CC339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صاعاً من صيعان المدينة في عهده عليه الصلاة والسلام</a:t>
            </a:r>
            <a:endParaRPr lang="en-SG" sz="2800" dirty="0">
              <a:solidFill>
                <a:srgbClr val="CC3399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974078" y="1149531"/>
            <a:ext cx="1105991" cy="50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67693" y="1149531"/>
            <a:ext cx="4173587" cy="50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068389" y="1149531"/>
            <a:ext cx="905689" cy="50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220686" y="1149531"/>
            <a:ext cx="3753392" cy="50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012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5" idx="2"/>
            <a:endCxn id="4" idx="0"/>
          </p:cNvCxnSpPr>
          <p:nvPr/>
        </p:nvCxnSpPr>
        <p:spPr>
          <a:xfrm>
            <a:off x="5898966" y="1436912"/>
            <a:ext cx="1" cy="185492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71055" y="3291838"/>
            <a:ext cx="6855823" cy="3082835"/>
          </a:xfrm>
          <a:prstGeom prst="rect">
            <a:avLst/>
          </a:prstGeom>
          <a:gradFill flip="none" rotWithShape="1">
            <a:gsLst>
              <a:gs pos="0">
                <a:srgbClr val="FD6974">
                  <a:shade val="30000"/>
                  <a:satMod val="115000"/>
                </a:srgbClr>
              </a:gs>
              <a:gs pos="50000">
                <a:srgbClr val="FD6974">
                  <a:shade val="67500"/>
                  <a:satMod val="115000"/>
                </a:srgbClr>
              </a:gs>
              <a:gs pos="100000">
                <a:srgbClr val="FD697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وهل تخرج هذه النسبة من عين عروض التجارة المقومة، أم من القيمة التي قومت به</a:t>
            </a:r>
            <a:endParaRPr lang="en-SG" sz="2800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 ـ يجب إخراج مما قومت به العروض، ولا يجزئ الإخراج من نفس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العروض.</a:t>
            </a:r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ـ يجب الإخراج من نفس السلع التجارية ولا تجزئ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القيمة</a:t>
            </a:r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 ـ يخير بين الإخراج من القيمة أو من نفس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العروض</a:t>
            </a:r>
            <a:endParaRPr lang="en-S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71054" y="714101"/>
            <a:ext cx="6855823" cy="722811"/>
          </a:xfrm>
          <a:prstGeom prst="roundRect">
            <a:avLst/>
          </a:prstGeom>
          <a:gradFill flip="none" rotWithShape="1">
            <a:gsLst>
              <a:gs pos="0">
                <a:srgbClr val="FD6974">
                  <a:shade val="30000"/>
                  <a:satMod val="115000"/>
                </a:srgbClr>
              </a:gs>
              <a:gs pos="50000">
                <a:srgbClr val="FD6974">
                  <a:shade val="67500"/>
                  <a:satMod val="115000"/>
                </a:srgbClr>
              </a:gs>
              <a:gs pos="100000">
                <a:srgbClr val="FD697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رابعاً: الحول والنصاب في أموال التجارة ومقدار ما يجب فيها</a:t>
            </a:r>
            <a:endParaRPr lang="en-SG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08961" y="1854924"/>
            <a:ext cx="5786844" cy="1018902"/>
          </a:xfrm>
          <a:prstGeom prst="rect">
            <a:avLst/>
          </a:prstGeom>
          <a:gradFill flip="none" rotWithShape="1">
            <a:gsLst>
              <a:gs pos="0">
                <a:srgbClr val="FD6974">
                  <a:shade val="30000"/>
                  <a:satMod val="115000"/>
                </a:srgbClr>
              </a:gs>
              <a:gs pos="50000">
                <a:srgbClr val="FD6974">
                  <a:shade val="67500"/>
                  <a:satMod val="115000"/>
                </a:srgbClr>
              </a:gs>
              <a:gs pos="100000">
                <a:srgbClr val="FD697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الواجب إخراجه في زكاة التجارة</a:t>
            </a:r>
          </a:p>
          <a:p>
            <a:pPr algn="ctr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فإذا بلغت نصاب الذهب أو الفضة </a:t>
            </a:r>
            <a:endParaRPr lang="en-SG" sz="2800" b="1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142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5301" y="699120"/>
            <a:ext cx="6026333" cy="578351"/>
          </a:xfrm>
          <a:prstGeom prst="roundRect">
            <a:avLst/>
          </a:prstGeom>
          <a:solidFill>
            <a:srgbClr val="FFFF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خامساً : نصاب المعدن والركاز وما يجب فيهما</a:t>
            </a:r>
            <a:endParaRPr lang="en-SG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2690949" y="2021538"/>
            <a:ext cx="2612571" cy="3190542"/>
          </a:xfrm>
          <a:prstGeom prst="round2SameRect">
            <a:avLst/>
          </a:prstGeom>
          <a:solidFill>
            <a:srgbClr val="FFFF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الركاز</a:t>
            </a:r>
          </a:p>
          <a:p>
            <a:pPr algn="ctr" rtl="1"/>
            <a:endParaRPr lang="ar-SA" sz="2400" b="1" u="sng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فنصابه أيضاً نصاب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النقدين.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إخراجه هنا إنما هو الخمس ، أي عشرون في  المائة من مجموع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6071347" y="1887069"/>
            <a:ext cx="2654642" cy="3101789"/>
          </a:xfrm>
          <a:prstGeom prst="round2SameRect">
            <a:avLst/>
          </a:prstGeom>
          <a:solidFill>
            <a:srgbClr val="FFFF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المعدن</a:t>
            </a:r>
            <a:endParaRPr lang="en-SG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فنصابه نصب الذهب والفضة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نفسه.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وجب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عليه أن يخرج زكاته فوراً، بنسبة ربع العشر، أي اثنين ونصف في المائة من المجموع.</a:t>
            </a:r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7" name="Straight Arrow Connector 6"/>
          <p:cNvCxnSpPr>
            <a:endCxn id="3" idx="3"/>
          </p:cNvCxnSpPr>
          <p:nvPr/>
        </p:nvCxnSpPr>
        <p:spPr>
          <a:xfrm flipH="1">
            <a:off x="3997235" y="1277471"/>
            <a:ext cx="978180" cy="74406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>
            <a:off x="6427694" y="1277471"/>
            <a:ext cx="970974" cy="60959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469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1543</TotalTime>
  <Words>748</Words>
  <Application>Microsoft Office PowerPoint</Application>
  <PresentationFormat>Custom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الأموال التي تجب فيها الزكاة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الأموال التي تجب فيها الزكاة</dc:title>
  <dc:creator>Sakinah Baharin</dc:creator>
  <cp:lastModifiedBy>UniSZA_Fki</cp:lastModifiedBy>
  <cp:revision>16</cp:revision>
  <dcterms:created xsi:type="dcterms:W3CDTF">2017-10-01T01:00:04Z</dcterms:created>
  <dcterms:modified xsi:type="dcterms:W3CDTF">2017-10-02T05:09:18Z</dcterms:modified>
</cp:coreProperties>
</file>