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5" r:id="rId3"/>
    <p:sldId id="266" r:id="rId4"/>
    <p:sldId id="260" r:id="rId5"/>
    <p:sldId id="261" r:id="rId6"/>
    <p:sldId id="262" r:id="rId7"/>
    <p:sldId id="263" r:id="rId8"/>
    <p:sldId id="264"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374"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A408C7-1F5E-48AF-862F-3222E9BA22A2}"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D8F5-BBC0-4C4A-B2B7-30BFE991502A}"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A408C7-1F5E-48AF-862F-3222E9BA22A2}"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D8F5-BBC0-4C4A-B2B7-30BFE991502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A408C7-1F5E-48AF-862F-3222E9BA22A2}"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D8F5-BBC0-4C4A-B2B7-30BFE991502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A408C7-1F5E-48AF-862F-3222E9BA22A2}"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D8F5-BBC0-4C4A-B2B7-30BFE991502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A408C7-1F5E-48AF-862F-3222E9BA22A2}"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D8F5-BBC0-4C4A-B2B7-30BFE991502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0A408C7-1F5E-48AF-862F-3222E9BA22A2}" type="datetimeFigureOut">
              <a:rPr lang="en-US" smtClean="0"/>
              <a:t>12/28/2017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CD8F5-BBC0-4C4A-B2B7-30BFE991502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A408C7-1F5E-48AF-862F-3222E9BA22A2}" type="datetimeFigureOut">
              <a:rPr lang="en-US" smtClean="0"/>
              <a:t>12/28/2017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DCD8F5-BBC0-4C4A-B2B7-30BFE991502A}"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A408C7-1F5E-48AF-862F-3222E9BA22A2}" type="datetimeFigureOut">
              <a:rPr lang="en-US" smtClean="0"/>
              <a:t>12/28/2017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DCD8F5-BBC0-4C4A-B2B7-30BFE991502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A408C7-1F5E-48AF-862F-3222E9BA22A2}" type="datetimeFigureOut">
              <a:rPr lang="en-US" smtClean="0"/>
              <a:t>12/28/2017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DCD8F5-BBC0-4C4A-B2B7-30BFE991502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408C7-1F5E-48AF-862F-3222E9BA22A2}" type="datetimeFigureOut">
              <a:rPr lang="en-US" smtClean="0"/>
              <a:t>12/28/2017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CD8F5-BBC0-4C4A-B2B7-30BFE991502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408C7-1F5E-48AF-862F-3222E9BA22A2}" type="datetimeFigureOut">
              <a:rPr lang="en-US" smtClean="0"/>
              <a:t>12/28/2017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CD8F5-BBC0-4C4A-B2B7-30BFE991502A}"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0A408C7-1F5E-48AF-862F-3222E9BA22A2}" type="datetimeFigureOut">
              <a:rPr lang="en-US" smtClean="0"/>
              <a:t>12/28/2017</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4DCD8F5-BBC0-4C4A-B2B7-30BFE99150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3794" y="2780929"/>
            <a:ext cx="6194549" cy="1152128"/>
          </a:xfrm>
        </p:spPr>
        <p:txBody>
          <a:bodyPr>
            <a:normAutofit/>
          </a:bodyPr>
          <a:lstStyle/>
          <a:p>
            <a:pPr algn="ctr"/>
            <a:r>
              <a:rPr lang="en-US" sz="4400" dirty="0"/>
              <a:t>SYI 10102 FIQH IBADAH</a:t>
            </a:r>
          </a:p>
        </p:txBody>
      </p:sp>
      <p:sp>
        <p:nvSpPr>
          <p:cNvPr id="2" name="Title 1"/>
          <p:cNvSpPr>
            <a:spLocks noGrp="1"/>
          </p:cNvSpPr>
          <p:nvPr>
            <p:ph type="ctrTitle"/>
          </p:nvPr>
        </p:nvSpPr>
        <p:spPr>
          <a:xfrm>
            <a:off x="817581" y="1052736"/>
            <a:ext cx="7175351" cy="1440160"/>
          </a:xfrm>
        </p:spPr>
        <p:txBody>
          <a:bodyPr/>
          <a:lstStyle/>
          <a:p>
            <a:pPr marL="182880" indent="0" algn="ctr" rtl="1">
              <a:buNone/>
            </a:pPr>
            <a:r>
              <a:rPr lang="ar-KW" sz="6000" dirty="0">
                <a:effectLst/>
              </a:rPr>
              <a:t>مُبطلاَت الصَّــلاَة</a:t>
            </a:r>
            <a:r>
              <a:rPr lang="ms-MY" sz="6000" dirty="0">
                <a:effectLst/>
              </a:rPr>
              <a:t/>
            </a:r>
            <a:br>
              <a:rPr lang="ms-MY" sz="6000" dirty="0">
                <a:effectLst/>
              </a:rPr>
            </a:br>
            <a:r>
              <a:rPr lang="en-US" sz="6000" b="1" dirty="0" smtClean="0"/>
              <a:t/>
            </a:r>
            <a:br>
              <a:rPr lang="en-US" sz="6000" b="1" dirty="0" smtClean="0"/>
            </a:br>
            <a:endParaRPr lang="en-US" sz="6000" b="1"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4221088"/>
            <a:ext cx="2160240"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306" y="3710892"/>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4581128"/>
            <a:ext cx="2952750" cy="1753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0315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27584" y="2348881"/>
            <a:ext cx="7200799" cy="3585784"/>
          </a:xfrm>
        </p:spPr>
        <p:txBody>
          <a:bodyPr/>
          <a:lstStyle/>
          <a:p>
            <a:pPr marL="457200" indent="-457200" algn="just" rtl="1">
              <a:buFont typeface="Wingdings" pitchFamily="2" charset="2"/>
              <a:buChar char="ü"/>
            </a:pPr>
            <a:r>
              <a:rPr lang="ar-SA" sz="2800" dirty="0" smtClean="0">
                <a:latin typeface="Traditional Arabic" pitchFamily="18" charset="-78"/>
                <a:cs typeface="Traditional Arabic" pitchFamily="18" charset="-78"/>
              </a:rPr>
              <a:t>لأن </a:t>
            </a:r>
            <a:r>
              <a:rPr lang="ar-SA" sz="2800" dirty="0">
                <a:latin typeface="Traditional Arabic" pitchFamily="18" charset="-78"/>
                <a:cs typeface="Traditional Arabic" pitchFamily="18" charset="-78"/>
              </a:rPr>
              <a:t>استقبالها شرط أساسي من شروط الصلاة، سواء تعمَّد ذلك أو أداره شخص غصباً، إلا أنه في حالة العمد تبطل الصلاة فوراً، وفي حالة الإِكراه لا تبطل إلا إذا استقر مدة وهو مستدبر لها. فإن استدار إلى القبلة بسرعة لم تبطل صلاته، والاستقرار وعدمه يحددهما العرف.</a:t>
            </a:r>
            <a:endParaRPr lang="ms-MY" sz="2800" dirty="0">
              <a:latin typeface="Traditional Arabic" pitchFamily="18" charset="-78"/>
              <a:cs typeface="Traditional Arabic" pitchFamily="18" charset="-78"/>
            </a:endParaRPr>
          </a:p>
        </p:txBody>
      </p:sp>
      <p:sp>
        <p:nvSpPr>
          <p:cNvPr id="3" name="Title 2"/>
          <p:cNvSpPr>
            <a:spLocks noGrp="1"/>
          </p:cNvSpPr>
          <p:nvPr>
            <p:ph type="ctrTitle"/>
          </p:nvPr>
        </p:nvSpPr>
        <p:spPr>
          <a:xfrm>
            <a:off x="817581" y="692697"/>
            <a:ext cx="7175351" cy="1440160"/>
          </a:xfrm>
        </p:spPr>
        <p:txBody>
          <a:bodyPr/>
          <a:lstStyle/>
          <a:p>
            <a:pPr marL="182880" indent="0" algn="r" rtl="1">
              <a:buNone/>
            </a:pPr>
            <a:r>
              <a:rPr lang="ar-SA" dirty="0">
                <a:effectLst/>
              </a:rPr>
              <a:t>	9- استدبار </a:t>
            </a:r>
            <a:r>
              <a:rPr lang="ar-SA" dirty="0" smtClean="0">
                <a:effectLst/>
              </a:rPr>
              <a:t>القبلة</a:t>
            </a:r>
            <a:endParaRPr lang="ms-MY" dirty="0"/>
          </a:p>
        </p:txBody>
      </p:sp>
    </p:spTree>
    <p:extLst>
      <p:ext uri="{BB962C8B-B14F-4D97-AF65-F5344CB8AC3E}">
        <p14:creationId xmlns:p14="http://schemas.microsoft.com/office/powerpoint/2010/main" val="1804320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ms-MY" dirty="0"/>
          </a:p>
        </p:txBody>
      </p:sp>
      <p:sp>
        <p:nvSpPr>
          <p:cNvPr id="3" name="Title 2"/>
          <p:cNvSpPr>
            <a:spLocks noGrp="1"/>
          </p:cNvSpPr>
          <p:nvPr>
            <p:ph type="ctrTitle"/>
          </p:nvPr>
        </p:nvSpPr>
        <p:spPr/>
        <p:txBody>
          <a:bodyPr/>
          <a:lstStyle/>
          <a:p>
            <a:endParaRPr lang="ms-MY" dirty="0"/>
          </a:p>
        </p:txBody>
      </p:sp>
    </p:spTree>
    <p:extLst>
      <p:ext uri="{BB962C8B-B14F-4D97-AF65-F5344CB8AC3E}">
        <p14:creationId xmlns:p14="http://schemas.microsoft.com/office/powerpoint/2010/main" val="120671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99592" y="1916832"/>
            <a:ext cx="7128791" cy="4017833"/>
          </a:xfrm>
        </p:spPr>
        <p:txBody>
          <a:bodyPr>
            <a:normAutofit/>
          </a:bodyPr>
          <a:lstStyle/>
          <a:p>
            <a:pPr marL="457200" indent="-457200" algn="just" rtl="1">
              <a:buFont typeface="Wingdings" pitchFamily="2" charset="2"/>
              <a:buChar char="ü"/>
            </a:pPr>
            <a:r>
              <a:rPr lang="ar-SA" sz="2800" dirty="0">
                <a:latin typeface="Traditional Arabic" pitchFamily="18" charset="-78"/>
                <a:cs typeface="Traditional Arabic" pitchFamily="18" charset="-78"/>
              </a:rPr>
              <a:t>ويقصد به ما عدا القرآن والذكر </a:t>
            </a:r>
            <a:endParaRPr lang="en-US" sz="2800" dirty="0" smtClean="0">
              <a:latin typeface="Traditional Arabic" pitchFamily="18" charset="-78"/>
              <a:cs typeface="Traditional Arabic" pitchFamily="18" charset="-78"/>
            </a:endParaRPr>
          </a:p>
          <a:p>
            <a:pPr marL="457200" indent="-457200" algn="just" rtl="1">
              <a:buFont typeface="Wingdings" pitchFamily="2" charset="2"/>
              <a:buChar char="ü"/>
            </a:pPr>
            <a:r>
              <a:rPr lang="ar-SA" sz="2800" dirty="0">
                <a:latin typeface="Traditional Arabic" pitchFamily="18" charset="-78"/>
                <a:cs typeface="Traditional Arabic" pitchFamily="18" charset="-78"/>
              </a:rPr>
              <a:t>وروى مسلم (537)، عن معاوية بن حكم السُّلَمي أن النبي صلى الله عليه وسلم قال له – وقد شمت عاطساً في صلاته- : "إن هذه الصلاة لا يصلح فيها شئ من كلام الناس، إنما هو التسبيح والتكبير وقراءة القرآن". </a:t>
            </a:r>
            <a:endParaRPr lang="en-US" sz="2800" dirty="0" smtClean="0">
              <a:latin typeface="Traditional Arabic" pitchFamily="18" charset="-78"/>
              <a:cs typeface="Traditional Arabic" pitchFamily="18" charset="-78"/>
            </a:endParaRPr>
          </a:p>
          <a:p>
            <a:pPr marL="457200" indent="-457200" algn="just" rtl="1">
              <a:buFont typeface="Wingdings" pitchFamily="2" charset="2"/>
              <a:buChar char="ü"/>
            </a:pPr>
            <a:r>
              <a:rPr lang="ar-SA" sz="2800" dirty="0">
                <a:latin typeface="Traditional Arabic" pitchFamily="18" charset="-78"/>
                <a:cs typeface="Traditional Arabic" pitchFamily="18" charset="-78"/>
              </a:rPr>
              <a:t>أما إن تكلم ناسياً أنه في الصلاة أو كان جاهلاً لتحريمه لقرب عهده بالإسلام، فيعفا عن يسير الكلام، وهو ما لم يزد على ست كلمات</a:t>
            </a:r>
            <a:endParaRPr lang="ms-MY" sz="2800" dirty="0">
              <a:latin typeface="Traditional Arabic" pitchFamily="18" charset="-78"/>
              <a:cs typeface="Traditional Arabic" pitchFamily="18" charset="-78"/>
            </a:endParaRPr>
          </a:p>
          <a:p>
            <a:pPr algn="just" rtl="1"/>
            <a:endParaRPr lang="en-US" sz="2800" dirty="0">
              <a:latin typeface="Traditional Arabic" pitchFamily="18" charset="-78"/>
              <a:cs typeface="Traditional Arabic" pitchFamily="18" charset="-78"/>
            </a:endParaRPr>
          </a:p>
          <a:p>
            <a:pPr algn="r" rtl="1"/>
            <a:endParaRPr lang="ms-MY" dirty="0"/>
          </a:p>
        </p:txBody>
      </p:sp>
      <p:sp>
        <p:nvSpPr>
          <p:cNvPr id="3" name="Title 2"/>
          <p:cNvSpPr>
            <a:spLocks noGrp="1"/>
          </p:cNvSpPr>
          <p:nvPr>
            <p:ph type="ctrTitle"/>
          </p:nvPr>
        </p:nvSpPr>
        <p:spPr>
          <a:xfrm>
            <a:off x="817581" y="548681"/>
            <a:ext cx="7175351" cy="1008111"/>
          </a:xfrm>
        </p:spPr>
        <p:txBody>
          <a:bodyPr/>
          <a:lstStyle/>
          <a:p>
            <a:pPr marL="182880" indent="0" algn="ctr" rtl="1">
              <a:buNone/>
            </a:pPr>
            <a:r>
              <a:rPr lang="ar-SA" sz="4400" dirty="0" smtClean="0">
                <a:effectLst/>
              </a:rPr>
              <a:t>1- الكلام </a:t>
            </a:r>
            <a:r>
              <a:rPr lang="ar-SA" sz="4400" dirty="0">
                <a:effectLst/>
              </a:rPr>
              <a:t>العمد</a:t>
            </a:r>
            <a:endParaRPr lang="ms-MY" sz="4400" dirty="0"/>
          </a:p>
        </p:txBody>
      </p:sp>
    </p:spTree>
    <p:extLst>
      <p:ext uri="{BB962C8B-B14F-4D97-AF65-F5344CB8AC3E}">
        <p14:creationId xmlns:p14="http://schemas.microsoft.com/office/powerpoint/2010/main" val="3024425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27584" y="1988841"/>
            <a:ext cx="7272808" cy="3945824"/>
          </a:xfrm>
        </p:spPr>
        <p:txBody>
          <a:bodyPr>
            <a:normAutofit/>
          </a:bodyPr>
          <a:lstStyle/>
          <a:p>
            <a:pPr marL="457200" indent="-457200" algn="just" rtl="1">
              <a:buFont typeface="Wingdings" pitchFamily="2" charset="2"/>
              <a:buChar char="ü"/>
            </a:pPr>
            <a:r>
              <a:rPr lang="ar-SA" sz="2800" dirty="0">
                <a:latin typeface="Traditional Arabic" pitchFamily="18" charset="-78"/>
                <a:cs typeface="Traditional Arabic" pitchFamily="18" charset="-78"/>
              </a:rPr>
              <a:t>والمقصود به الفعل المخالف لأفعال الصلاة، بشرط أن يكثر ويتوالى، لأنه يتنافى مع نظام الصلاة، وضابط الكثرة ثلاث حركات فصاعداً، وضابط الموالاة أن تعدَّ الأعمال متتابعة بالعرف، فإن الصلاة تبطل. </a:t>
            </a:r>
            <a:endParaRPr lang="ms-MY" sz="2800" dirty="0">
              <a:latin typeface="Traditional Arabic" pitchFamily="18" charset="-78"/>
              <a:cs typeface="Traditional Arabic" pitchFamily="18" charset="-78"/>
            </a:endParaRPr>
          </a:p>
          <a:p>
            <a:pPr algn="r" rtl="1"/>
            <a:endParaRPr lang="ms-MY" dirty="0"/>
          </a:p>
        </p:txBody>
      </p:sp>
      <p:sp>
        <p:nvSpPr>
          <p:cNvPr id="3" name="Title 2"/>
          <p:cNvSpPr>
            <a:spLocks noGrp="1"/>
          </p:cNvSpPr>
          <p:nvPr>
            <p:ph type="ctrTitle"/>
          </p:nvPr>
        </p:nvSpPr>
        <p:spPr>
          <a:xfrm>
            <a:off x="817581" y="548681"/>
            <a:ext cx="7175351" cy="1152128"/>
          </a:xfrm>
        </p:spPr>
        <p:txBody>
          <a:bodyPr/>
          <a:lstStyle/>
          <a:p>
            <a:pPr marL="182880" indent="0" algn="r" rtl="1">
              <a:buNone/>
            </a:pPr>
            <a:r>
              <a:rPr lang="ar-SA" sz="4800" dirty="0">
                <a:effectLst/>
              </a:rPr>
              <a:t>2- الفعل </a:t>
            </a:r>
            <a:r>
              <a:rPr lang="ar-SA" sz="4800" dirty="0" smtClean="0">
                <a:effectLst/>
              </a:rPr>
              <a:t>الكثير</a:t>
            </a:r>
            <a:endParaRPr lang="ms-MY" sz="4800" dirty="0"/>
          </a:p>
        </p:txBody>
      </p:sp>
    </p:spTree>
    <p:extLst>
      <p:ext uri="{BB962C8B-B14F-4D97-AF65-F5344CB8AC3E}">
        <p14:creationId xmlns:p14="http://schemas.microsoft.com/office/powerpoint/2010/main" val="3465287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1" y="620688"/>
            <a:ext cx="7694240" cy="1080120"/>
          </a:xfrm>
        </p:spPr>
        <p:txBody>
          <a:bodyPr/>
          <a:lstStyle/>
          <a:p>
            <a:pPr marL="0" indent="0" algn="ctr" rtl="1">
              <a:buNone/>
            </a:pPr>
            <a:r>
              <a:rPr lang="ar-SA" sz="4000" dirty="0">
                <a:effectLst/>
              </a:rPr>
              <a:t>ملاقاة نجاسة لثوب أو بدن</a:t>
            </a:r>
            <a:endParaRPr lang="en-US" sz="4000" dirty="0"/>
          </a:p>
        </p:txBody>
      </p:sp>
      <p:sp>
        <p:nvSpPr>
          <p:cNvPr id="3" name="Content Placeholder 2"/>
          <p:cNvSpPr>
            <a:spLocks noGrp="1"/>
          </p:cNvSpPr>
          <p:nvPr>
            <p:ph sz="quarter" idx="13"/>
          </p:nvPr>
        </p:nvSpPr>
        <p:spPr>
          <a:xfrm>
            <a:off x="467544" y="2348880"/>
            <a:ext cx="7984976" cy="3888432"/>
          </a:xfrm>
        </p:spPr>
        <p:txBody>
          <a:bodyPr>
            <a:normAutofit/>
          </a:bodyPr>
          <a:lstStyle/>
          <a:p>
            <a:pPr algn="just" rtl="1">
              <a:buFont typeface="Wingdings" pitchFamily="2" charset="2"/>
              <a:buChar char="ü"/>
            </a:pPr>
            <a:r>
              <a:rPr lang="ar-SA" sz="2800" dirty="0">
                <a:latin typeface="Traditional Arabic" pitchFamily="18" charset="-78"/>
                <a:cs typeface="Traditional Arabic" pitchFamily="18" charset="-78"/>
              </a:rPr>
              <a:t>والمقصود بالملاقاة: أن تصيب النجاسة شيئاً منهما ثم لا يبادر المصلي إلى إلقائها فوراً، فعندئذ تبطل الصلاة، لأنه حدث ما يتنافى مع شرط من شروط الصلاة، وهو طهارة البدن والثوب من النجاسة. </a:t>
            </a:r>
            <a:endParaRPr lang="ms-MY" sz="2800" dirty="0">
              <a:latin typeface="Traditional Arabic" pitchFamily="18" charset="-78"/>
              <a:cs typeface="Traditional Arabic" pitchFamily="18" charset="-78"/>
            </a:endParaRPr>
          </a:p>
          <a:p>
            <a:pPr algn="r" rtl="1">
              <a:buFont typeface="Wingdings" pitchFamily="2" charset="2"/>
              <a:buChar char="ü"/>
            </a:pPr>
            <a:r>
              <a:rPr lang="ar-SA" sz="2800" dirty="0" smtClean="0">
                <a:latin typeface="Traditional Arabic" pitchFamily="18" charset="-78"/>
                <a:cs typeface="Traditional Arabic" pitchFamily="18" charset="-78"/>
              </a:rPr>
              <a:t>فإن </a:t>
            </a:r>
            <a:r>
              <a:rPr lang="ar-SA" sz="2800" dirty="0">
                <a:latin typeface="Traditional Arabic" pitchFamily="18" charset="-78"/>
                <a:cs typeface="Traditional Arabic" pitchFamily="18" charset="-78"/>
              </a:rPr>
              <a:t>أصابته النجاسة بإلقاء ريح أو نحوه وتمكن من إلقائها عنه فوراً، بأن كانت يابسة؛ لم تبطل صلاته. </a:t>
            </a:r>
            <a:endParaRPr lang="en-US"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65728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7" y="404664"/>
            <a:ext cx="7190184" cy="1656184"/>
          </a:xfrm>
        </p:spPr>
        <p:txBody>
          <a:bodyPr>
            <a:normAutofit/>
          </a:bodyPr>
          <a:lstStyle/>
          <a:p>
            <a:pPr marL="0" indent="0" algn="ctr">
              <a:buNone/>
            </a:pPr>
            <a:r>
              <a:rPr lang="ar-SA" dirty="0">
                <a:effectLst/>
              </a:rPr>
              <a:t>4- انكشاف شيء من العورة </a:t>
            </a:r>
            <a:endParaRPr lang="en-US" dirty="0"/>
          </a:p>
        </p:txBody>
      </p:sp>
      <p:sp>
        <p:nvSpPr>
          <p:cNvPr id="3" name="Content Placeholder 2"/>
          <p:cNvSpPr>
            <a:spLocks noGrp="1"/>
          </p:cNvSpPr>
          <p:nvPr>
            <p:ph sz="quarter" idx="13"/>
          </p:nvPr>
        </p:nvSpPr>
        <p:spPr>
          <a:xfrm>
            <a:off x="1143000" y="2348880"/>
            <a:ext cx="7101408" cy="3744416"/>
          </a:xfrm>
        </p:spPr>
        <p:txBody>
          <a:bodyPr>
            <a:normAutofit/>
          </a:bodyPr>
          <a:lstStyle/>
          <a:p>
            <a:pPr algn="r" rtl="1">
              <a:buFont typeface="Wingdings" pitchFamily="2" charset="2"/>
              <a:buChar char="ü"/>
            </a:pPr>
            <a:r>
              <a:rPr lang="ar-SA" sz="2800" dirty="0">
                <a:latin typeface="Traditional Arabic" pitchFamily="18" charset="-78"/>
                <a:cs typeface="Traditional Arabic" pitchFamily="18" charset="-78"/>
              </a:rPr>
              <a:t>وقد عرفت حد العورة بالنسبة لكل من المرأة والرجل في الصلاة أما إن انكشفت بدون قصده: فإن أسرع فسترها فوراً، لم تبطل، وإلا بطلت، لفقدان شرط من شروطها في جزء من أجزائها.</a:t>
            </a:r>
            <a:endParaRPr lang="ms-MY" sz="2800" dirty="0">
              <a:latin typeface="Traditional Arabic" pitchFamily="18" charset="-78"/>
              <a:cs typeface="Traditional Arabic" pitchFamily="18" charset="-78"/>
            </a:endParaRPr>
          </a:p>
          <a:p>
            <a:pPr marL="45720" indent="0" algn="r" rtl="1">
              <a:buNone/>
            </a:pPr>
            <a:endParaRPr lang="en-US"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078879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7" y="476672"/>
            <a:ext cx="7190184" cy="1152128"/>
          </a:xfrm>
        </p:spPr>
        <p:txBody>
          <a:bodyPr/>
          <a:lstStyle/>
          <a:p>
            <a:pPr marL="0" indent="0" algn="ctr" rtl="1">
              <a:buNone/>
            </a:pPr>
            <a:r>
              <a:rPr lang="ar-SA" dirty="0">
                <a:effectLst/>
              </a:rPr>
              <a:t>5</a:t>
            </a:r>
            <a:r>
              <a:rPr lang="ar-SA" dirty="0" smtClean="0">
                <a:effectLst/>
              </a:rPr>
              <a:t>- </a:t>
            </a:r>
            <a:r>
              <a:rPr lang="ar-SA" dirty="0">
                <a:effectLst/>
              </a:rPr>
              <a:t>الأكل أو الشرب </a:t>
            </a:r>
            <a:r>
              <a:rPr lang="ms-MY" dirty="0">
                <a:effectLst/>
              </a:rPr>
              <a:t/>
            </a:r>
            <a:br>
              <a:rPr lang="ms-MY" dirty="0">
                <a:effectLst/>
              </a:rPr>
            </a:br>
            <a:endParaRPr lang="en-US" dirty="0"/>
          </a:p>
        </p:txBody>
      </p:sp>
      <p:sp>
        <p:nvSpPr>
          <p:cNvPr id="3" name="Content Placeholder 2"/>
          <p:cNvSpPr>
            <a:spLocks noGrp="1"/>
          </p:cNvSpPr>
          <p:nvPr>
            <p:ph sz="quarter" idx="13"/>
          </p:nvPr>
        </p:nvSpPr>
        <p:spPr>
          <a:xfrm>
            <a:off x="683568" y="1412776"/>
            <a:ext cx="7848872" cy="4896544"/>
          </a:xfrm>
        </p:spPr>
        <p:txBody>
          <a:bodyPr>
            <a:normAutofit/>
          </a:bodyPr>
          <a:lstStyle/>
          <a:p>
            <a:pPr algn="just" rtl="1">
              <a:buFont typeface="Wingdings" pitchFamily="2" charset="2"/>
              <a:buChar char="ü"/>
            </a:pPr>
            <a:r>
              <a:rPr lang="ar-SA" sz="2800" dirty="0" smtClean="0">
                <a:latin typeface="Traditional Arabic" pitchFamily="18" charset="-78"/>
                <a:cs typeface="Traditional Arabic" pitchFamily="18" charset="-78"/>
              </a:rPr>
              <a:t>وحد </a:t>
            </a:r>
            <a:r>
              <a:rPr lang="ar-SA" sz="2800" dirty="0">
                <a:latin typeface="Traditional Arabic" pitchFamily="18" charset="-78"/>
                <a:cs typeface="Traditional Arabic" pitchFamily="18" charset="-78"/>
              </a:rPr>
              <a:t>المبطل من ذلك للمعتمد؛ أيُّ قَدْرٍ من الطعام أو الشرب مهما كان قليلاً. أما بالنسبة لغير المعتمد، فيشترط أن يكون كثيراً في العرف. وقد قدر الفقهاء الكثير بما يبلغ مجموعه قدر حُمصة، فلو كان بين أسنانه بقايا من طعام لا يبلغ هذا القرار فبلعها مع الريق دون قصد لم تبطل. </a:t>
            </a:r>
            <a:endParaRPr lang="en-US" sz="2800" dirty="0">
              <a:latin typeface="Traditional Arabic" pitchFamily="18" charset="-78"/>
              <a:cs typeface="Traditional Arabic" pitchFamily="18" charset="-78"/>
            </a:endParaRPr>
          </a:p>
          <a:p>
            <a:pPr algn="just" rtl="1">
              <a:buFont typeface="Wingdings" pitchFamily="2" charset="2"/>
              <a:buChar char="ü"/>
            </a:pPr>
            <a:r>
              <a:rPr lang="ar-SA" sz="2800" dirty="0">
                <a:latin typeface="Traditional Arabic" pitchFamily="18" charset="-78"/>
                <a:cs typeface="Traditional Arabic" pitchFamily="18" charset="-78"/>
              </a:rPr>
              <a:t>ويدخل في حد الطعام المبطل للصلاة: ما لو كان في فمه سكرة فذاب شئ منها في فمه، فبلع ذلك </a:t>
            </a:r>
            <a:r>
              <a:rPr lang="ar-SA" sz="2800" dirty="0" smtClean="0">
                <a:latin typeface="Traditional Arabic" pitchFamily="18" charset="-78"/>
                <a:cs typeface="Traditional Arabic" pitchFamily="18" charset="-78"/>
              </a:rPr>
              <a:t>الذوب</a:t>
            </a:r>
          </a:p>
          <a:p>
            <a:pPr marL="45720" indent="0" algn="just" rtl="1">
              <a:buNone/>
            </a:pPr>
            <a:endParaRPr lang="en-US" dirty="0"/>
          </a:p>
        </p:txBody>
      </p:sp>
    </p:spTree>
    <p:extLst>
      <p:ext uri="{BB962C8B-B14F-4D97-AF65-F5344CB8AC3E}">
        <p14:creationId xmlns:p14="http://schemas.microsoft.com/office/powerpoint/2010/main" val="1906505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7" y="620688"/>
            <a:ext cx="7550224" cy="1008112"/>
          </a:xfrm>
        </p:spPr>
        <p:txBody>
          <a:bodyPr/>
          <a:lstStyle/>
          <a:p>
            <a:pPr marL="0" indent="0" algn="ctr">
              <a:buNone/>
            </a:pPr>
            <a:r>
              <a:rPr lang="ar-SA" dirty="0">
                <a:effectLst/>
                <a:latin typeface="Traditional Arabic" pitchFamily="18" charset="-78"/>
                <a:cs typeface="Traditional Arabic" pitchFamily="18" charset="-78"/>
              </a:rPr>
              <a:t>6- الحدث قبل التسليمة الأولى </a:t>
            </a:r>
            <a:r>
              <a:rPr lang="ms-MY" dirty="0">
                <a:effectLst/>
              </a:rPr>
              <a:t/>
            </a:r>
            <a:br>
              <a:rPr lang="ms-MY" dirty="0">
                <a:effectLst/>
              </a:rPr>
            </a:br>
            <a:endParaRPr lang="en-US" dirty="0"/>
          </a:p>
        </p:txBody>
      </p:sp>
      <p:sp>
        <p:nvSpPr>
          <p:cNvPr id="3" name="Content Placeholder 2"/>
          <p:cNvSpPr>
            <a:spLocks noGrp="1"/>
          </p:cNvSpPr>
          <p:nvPr>
            <p:ph sz="quarter" idx="13"/>
          </p:nvPr>
        </p:nvSpPr>
        <p:spPr>
          <a:xfrm>
            <a:off x="1115616" y="1844824"/>
            <a:ext cx="7200800" cy="3960440"/>
          </a:xfrm>
        </p:spPr>
        <p:txBody>
          <a:bodyPr>
            <a:normAutofit/>
          </a:bodyPr>
          <a:lstStyle/>
          <a:p>
            <a:pPr algn="just" rtl="1">
              <a:buFont typeface="Wingdings" pitchFamily="2" charset="2"/>
              <a:buChar char="ü"/>
            </a:pPr>
            <a:r>
              <a:rPr lang="ar-SA" sz="2800" dirty="0">
                <a:latin typeface="Traditional Arabic" pitchFamily="18" charset="-78"/>
                <a:cs typeface="Traditional Arabic" pitchFamily="18" charset="-78"/>
              </a:rPr>
              <a:t>لا فرق بين أن يكون ذلك عمداً أو سهواً، لفقدان شرط من شروط الصلاة – وهو الطهارة من الحدث – قبل تمام أركانها. </a:t>
            </a:r>
            <a:endParaRPr lang="ms-MY" sz="2800" dirty="0">
              <a:latin typeface="Traditional Arabic" pitchFamily="18" charset="-78"/>
              <a:cs typeface="Traditional Arabic" pitchFamily="18" charset="-78"/>
            </a:endParaRPr>
          </a:p>
          <a:p>
            <a:pPr algn="just" rtl="1">
              <a:buFont typeface="Wingdings" pitchFamily="2" charset="2"/>
              <a:buChar char="ü"/>
            </a:pPr>
            <a:r>
              <a:rPr lang="ar-SA" sz="2800" dirty="0" smtClean="0">
                <a:latin typeface="Traditional Arabic" pitchFamily="18" charset="-78"/>
                <a:cs typeface="Traditional Arabic" pitchFamily="18" charset="-78"/>
              </a:rPr>
              <a:t>أما </a:t>
            </a:r>
            <a:r>
              <a:rPr lang="ar-SA" sz="2800" dirty="0">
                <a:latin typeface="Traditional Arabic" pitchFamily="18" charset="-78"/>
                <a:cs typeface="Traditional Arabic" pitchFamily="18" charset="-78"/>
              </a:rPr>
              <a:t>إن أحدث بعد التسليمة الأولى وقبل الثانية، فقد تمت صلاته </a:t>
            </a:r>
            <a:r>
              <a:rPr lang="ar-SA" sz="2800" dirty="0" smtClean="0">
                <a:latin typeface="Traditional Arabic" pitchFamily="18" charset="-78"/>
                <a:cs typeface="Traditional Arabic" pitchFamily="18" charset="-78"/>
              </a:rPr>
              <a:t>صحيحة وهذا </a:t>
            </a:r>
            <a:r>
              <a:rPr lang="ar-SA" sz="2800" dirty="0">
                <a:latin typeface="Traditional Arabic" pitchFamily="18" charset="-78"/>
                <a:cs typeface="Traditional Arabic" pitchFamily="18" charset="-78"/>
              </a:rPr>
              <a:t>محل إجماع عند </a:t>
            </a:r>
            <a:r>
              <a:rPr lang="ar-SA" sz="2800" dirty="0" smtClean="0">
                <a:latin typeface="Traditional Arabic" pitchFamily="18" charset="-78"/>
                <a:cs typeface="Traditional Arabic" pitchFamily="18" charset="-78"/>
              </a:rPr>
              <a:t>جميع</a:t>
            </a:r>
            <a:endParaRPr lang="en-US"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872553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3" y="692696"/>
            <a:ext cx="7406208" cy="936104"/>
          </a:xfrm>
        </p:spPr>
        <p:txBody>
          <a:bodyPr/>
          <a:lstStyle/>
          <a:p>
            <a:pPr marL="0" indent="0">
              <a:buNone/>
            </a:pPr>
            <a:r>
              <a:rPr lang="ar-SA" dirty="0">
                <a:effectLst/>
              </a:rPr>
              <a:t>7</a:t>
            </a:r>
            <a:r>
              <a:rPr lang="ar-SA" sz="3600" dirty="0">
                <a:effectLst/>
              </a:rPr>
              <a:t>- التنحنح، والضحك، والبكاء، والأنين إن ظهر بكلٍّ من ذلك حرفان</a:t>
            </a:r>
            <a:endParaRPr lang="en-US" sz="3600" dirty="0"/>
          </a:p>
        </p:txBody>
      </p:sp>
      <p:sp>
        <p:nvSpPr>
          <p:cNvPr id="3" name="Content Placeholder 2"/>
          <p:cNvSpPr>
            <a:spLocks noGrp="1"/>
          </p:cNvSpPr>
          <p:nvPr>
            <p:ph sz="quarter" idx="13"/>
          </p:nvPr>
        </p:nvSpPr>
        <p:spPr>
          <a:xfrm>
            <a:off x="1143000" y="2132856"/>
            <a:ext cx="7173416" cy="4032448"/>
          </a:xfrm>
        </p:spPr>
        <p:txBody>
          <a:bodyPr>
            <a:normAutofit/>
          </a:bodyPr>
          <a:lstStyle/>
          <a:p>
            <a:pPr algn="just" rtl="1">
              <a:buFont typeface="Wingdings" pitchFamily="2" charset="2"/>
              <a:buChar char="ü"/>
            </a:pPr>
            <a:r>
              <a:rPr lang="ar-SA" sz="2800" dirty="0" smtClean="0">
                <a:latin typeface="Traditional Arabic" pitchFamily="18" charset="-78"/>
                <a:cs typeface="Traditional Arabic" pitchFamily="18" charset="-78"/>
              </a:rPr>
              <a:t>فضابط </a:t>
            </a:r>
            <a:r>
              <a:rPr lang="ar-SA" sz="2800" dirty="0">
                <a:latin typeface="Traditional Arabic" pitchFamily="18" charset="-78"/>
                <a:cs typeface="Traditional Arabic" pitchFamily="18" charset="-78"/>
              </a:rPr>
              <a:t>إبطال هذه الأمور الأربعة للصلاة: أن يظهر فيه حرفان، وأن لم يكونا مفهومين. أما إن كان قليلاً، بحيث لم يسمع فيه إلا حرفٌ واحد، أو لم يظهر فيه أي حرف لم تبطل. هذا إذا لم يكن مغلوباً على أمره، بأن تعمَّد ذلك ، أما إذا غلب عليه، بأن فاجأه السعال أو غلب عليه الضحك، لم تبطل صلاته. </a:t>
            </a:r>
            <a:endParaRPr lang="ms-MY" sz="2800" dirty="0">
              <a:latin typeface="Traditional Arabic" pitchFamily="18" charset="-78"/>
              <a:cs typeface="Traditional Arabic" pitchFamily="18" charset="-78"/>
            </a:endParaRPr>
          </a:p>
          <a:p>
            <a:pPr algn="just" rtl="1">
              <a:buFont typeface="Wingdings" pitchFamily="2" charset="2"/>
              <a:buChar char="ü"/>
            </a:pPr>
            <a:r>
              <a:rPr lang="ar-SA" sz="2800" dirty="0" smtClean="0">
                <a:latin typeface="Traditional Arabic" pitchFamily="18" charset="-78"/>
                <a:cs typeface="Traditional Arabic" pitchFamily="18" charset="-78"/>
              </a:rPr>
              <a:t>أما </a:t>
            </a:r>
            <a:r>
              <a:rPr lang="ar-SA" sz="2800" dirty="0">
                <a:latin typeface="Traditional Arabic" pitchFamily="18" charset="-78"/>
                <a:cs typeface="Traditional Arabic" pitchFamily="18" charset="-78"/>
              </a:rPr>
              <a:t>التبسم فلا تبطل به الصلاة . </a:t>
            </a:r>
            <a:endParaRPr lang="ms-MY" sz="2800" dirty="0">
              <a:latin typeface="Traditional Arabic" pitchFamily="18" charset="-78"/>
              <a:cs typeface="Traditional Arabic" pitchFamily="18" charset="-78"/>
            </a:endParaRPr>
          </a:p>
          <a:p>
            <a:pPr algn="just" rtl="1"/>
            <a:endParaRPr lang="en-US"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886588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27584" y="2060849"/>
            <a:ext cx="7200799" cy="3873816"/>
          </a:xfrm>
        </p:spPr>
        <p:txBody>
          <a:bodyPr>
            <a:normAutofit/>
          </a:bodyPr>
          <a:lstStyle/>
          <a:p>
            <a:pPr marL="342900" indent="-342900" algn="just" rtl="1">
              <a:buFont typeface="Wingdings" pitchFamily="2" charset="2"/>
              <a:buChar char="ü"/>
            </a:pPr>
            <a:r>
              <a:rPr lang="ar-SA" sz="2800" dirty="0">
                <a:latin typeface="Traditional Arabic" pitchFamily="18" charset="-78"/>
                <a:cs typeface="Traditional Arabic" pitchFamily="18" charset="-78"/>
              </a:rPr>
              <a:t>أن يعزم على الخروج من الصلاة، أو يعلِّق خروجه منها على أمر، كمجيء شخص ونحوه. فإن صلاته تبطل بمجرد طروء هذا القصد عليه. </a:t>
            </a:r>
            <a:endParaRPr lang="ms-MY" sz="2800" dirty="0">
              <a:latin typeface="Traditional Arabic" pitchFamily="18" charset="-78"/>
              <a:cs typeface="Traditional Arabic" pitchFamily="18" charset="-78"/>
            </a:endParaRPr>
          </a:p>
          <a:p>
            <a:pPr marL="342900" indent="-342900" algn="just" rtl="1">
              <a:buFont typeface="Wingdings" pitchFamily="2" charset="2"/>
              <a:buChar char="ü"/>
            </a:pPr>
            <a:r>
              <a:rPr lang="ar-SA" sz="2800" dirty="0" smtClean="0">
                <a:latin typeface="Traditional Arabic" pitchFamily="18" charset="-78"/>
                <a:cs typeface="Traditional Arabic" pitchFamily="18" charset="-78"/>
              </a:rPr>
              <a:t>وعلة </a:t>
            </a:r>
            <a:r>
              <a:rPr lang="ar-SA" sz="2800" dirty="0">
                <a:latin typeface="Traditional Arabic" pitchFamily="18" charset="-78"/>
                <a:cs typeface="Traditional Arabic" pitchFamily="18" charset="-78"/>
              </a:rPr>
              <a:t>بطلان الصلاة بذلك: أن الصلاة لا تصلح إلا بنية جازمة، وهذا القصد أو العزم يتنافى مع النية الجازمة</a:t>
            </a:r>
            <a:endParaRPr lang="ms-MY" sz="2800" dirty="0">
              <a:latin typeface="Traditional Arabic" pitchFamily="18" charset="-78"/>
              <a:cs typeface="Traditional Arabic" pitchFamily="18" charset="-78"/>
            </a:endParaRPr>
          </a:p>
        </p:txBody>
      </p:sp>
      <p:sp>
        <p:nvSpPr>
          <p:cNvPr id="3" name="Title 2"/>
          <p:cNvSpPr>
            <a:spLocks noGrp="1"/>
          </p:cNvSpPr>
          <p:nvPr>
            <p:ph type="ctrTitle"/>
          </p:nvPr>
        </p:nvSpPr>
        <p:spPr>
          <a:xfrm>
            <a:off x="817581" y="548681"/>
            <a:ext cx="7175351" cy="1296144"/>
          </a:xfrm>
        </p:spPr>
        <p:txBody>
          <a:bodyPr/>
          <a:lstStyle/>
          <a:p>
            <a:pPr marL="182880" indent="0" algn="ctr" rtl="1">
              <a:buNone/>
            </a:pPr>
            <a:r>
              <a:rPr lang="ar-SA" dirty="0">
                <a:effectLst/>
              </a:rPr>
              <a:t>8</a:t>
            </a:r>
            <a:r>
              <a:rPr lang="ar-SA" dirty="0" smtClean="0">
                <a:effectLst/>
              </a:rPr>
              <a:t>- </a:t>
            </a:r>
            <a:r>
              <a:rPr lang="ar-SA" dirty="0">
                <a:effectLst/>
              </a:rPr>
              <a:t>تغير النيَّة</a:t>
            </a:r>
            <a:r>
              <a:rPr lang="ms-MY" dirty="0">
                <a:effectLst/>
              </a:rPr>
              <a:t/>
            </a:r>
            <a:br>
              <a:rPr lang="ms-MY" dirty="0">
                <a:effectLst/>
              </a:rPr>
            </a:br>
            <a:endParaRPr lang="ms-MY" dirty="0"/>
          </a:p>
        </p:txBody>
      </p:sp>
    </p:spTree>
    <p:extLst>
      <p:ext uri="{BB962C8B-B14F-4D97-AF65-F5344CB8AC3E}">
        <p14:creationId xmlns:p14="http://schemas.microsoft.com/office/powerpoint/2010/main" val="220270738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134</TotalTime>
  <Words>553</Words>
  <Application>Microsoft Office PowerPoint</Application>
  <PresentationFormat>On-screen Show (4:3)</PresentationFormat>
  <Paragraphs>27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Slipstream</vt:lpstr>
      <vt:lpstr>مُبطلاَت الصَّــلاَة  </vt:lpstr>
      <vt:lpstr>1- الكلام العمد</vt:lpstr>
      <vt:lpstr>2- الفعل الكثير</vt:lpstr>
      <vt:lpstr>ملاقاة نجاسة لثوب أو بدن</vt:lpstr>
      <vt:lpstr>4- انكشاف شيء من العورة </vt:lpstr>
      <vt:lpstr>5- الأكل أو الشرب  </vt:lpstr>
      <vt:lpstr>6- الحدث قبل التسليمة الأولى  </vt:lpstr>
      <vt:lpstr>7- التنحنح، والضحك، والبكاء، والأنين إن ظهر بكلٍّ من ذلك حرفان</vt:lpstr>
      <vt:lpstr>8- تغير النيَّة </vt:lpstr>
      <vt:lpstr> 9- استدبار القبلة</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الصيـام</dc:title>
  <dc:creator>UNISZA</dc:creator>
  <cp:lastModifiedBy>unisza</cp:lastModifiedBy>
  <cp:revision>17</cp:revision>
  <dcterms:created xsi:type="dcterms:W3CDTF">2017-12-27T21:26:39Z</dcterms:created>
  <dcterms:modified xsi:type="dcterms:W3CDTF">2017-12-28T10:44:47Z</dcterms:modified>
</cp:coreProperties>
</file>