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608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9545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8584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4926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622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735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294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555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2673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870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0922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D9CA0-B1D7-4F36-9CA7-520D56FB7A86}" type="datetimeFigureOut">
              <a:rPr lang="en-MY" smtClean="0"/>
              <a:t>3/7/2018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4ECCD-5556-4BD2-B550-2A6DD65C0B6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18976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4" y="980728"/>
            <a:ext cx="62646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8800" dirty="0" smtClean="0"/>
              <a:t>Variable</a:t>
            </a:r>
          </a:p>
          <a:p>
            <a:pPr algn="ctr"/>
            <a:r>
              <a:rPr lang="en-MY" sz="8800" dirty="0" smtClean="0"/>
              <a:t>Selection</a:t>
            </a:r>
          </a:p>
          <a:p>
            <a:pPr algn="ctr"/>
            <a:r>
              <a:rPr lang="en-MY" sz="8800" dirty="0" smtClean="0"/>
              <a:t>Looping</a:t>
            </a:r>
            <a:endParaRPr lang="en-MY" sz="8800" dirty="0"/>
          </a:p>
        </p:txBody>
      </p:sp>
    </p:spTree>
    <p:extLst>
      <p:ext uri="{BB962C8B-B14F-4D97-AF65-F5344CB8AC3E}">
        <p14:creationId xmlns:p14="http://schemas.microsoft.com/office/powerpoint/2010/main" val="724529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MySQL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Read Rows (</a:t>
            </a:r>
            <a:r>
              <a:rPr lang="en-MY" dirty="0" err="1" smtClean="0"/>
              <a:t>cara</a:t>
            </a:r>
            <a:r>
              <a:rPr lang="en-MY" dirty="0" smtClean="0"/>
              <a:t> </a:t>
            </a:r>
            <a:r>
              <a:rPr lang="en-MY" dirty="0" err="1" smtClean="0"/>
              <a:t>pertama</a:t>
            </a:r>
            <a:r>
              <a:rPr lang="en-MY" dirty="0" smtClean="0"/>
              <a:t>)</a:t>
            </a:r>
          </a:p>
          <a:p>
            <a:pPr marL="457200" lvl="1" indent="0">
              <a:buNone/>
            </a:pPr>
            <a:r>
              <a:rPr lang="en-MY" sz="2400" dirty="0" smtClean="0">
                <a:solidFill>
                  <a:srgbClr val="FF0000"/>
                </a:solidFill>
              </a:rPr>
              <a:t>$total = </a:t>
            </a:r>
            <a:r>
              <a:rPr lang="en-MY" sz="2400" dirty="0" err="1" smtClean="0">
                <a:solidFill>
                  <a:srgbClr val="FF0000"/>
                </a:solidFill>
              </a:rPr>
              <a:t>mysqli_num_rows</a:t>
            </a:r>
            <a:r>
              <a:rPr lang="en-MY" sz="2400" dirty="0" smtClean="0">
                <a:solidFill>
                  <a:srgbClr val="FF0000"/>
                </a:solidFill>
              </a:rPr>
              <a:t>($result) ;</a:t>
            </a:r>
          </a:p>
          <a:p>
            <a:pPr marL="457200" lvl="1" indent="0">
              <a:buNone/>
            </a:pPr>
            <a:r>
              <a:rPr lang="en-MY" sz="2400" dirty="0" smtClean="0">
                <a:solidFill>
                  <a:srgbClr val="FF0000"/>
                </a:solidFill>
              </a:rPr>
              <a:t>for ($i=0; $i &lt; $total; $i++){</a:t>
            </a:r>
          </a:p>
          <a:p>
            <a:pPr marL="457200" lvl="1" indent="0">
              <a:buNone/>
            </a:pPr>
            <a:r>
              <a:rPr lang="en-MY" sz="2400" dirty="0">
                <a:solidFill>
                  <a:srgbClr val="FF0000"/>
                </a:solidFill>
              </a:rPr>
              <a:t>	</a:t>
            </a:r>
            <a:r>
              <a:rPr lang="en-MY" sz="2400" dirty="0" smtClean="0">
                <a:solidFill>
                  <a:srgbClr val="FF0000"/>
                </a:solidFill>
              </a:rPr>
              <a:t>	$row = </a:t>
            </a:r>
            <a:r>
              <a:rPr lang="en-MY" sz="2400" dirty="0" err="1" smtClean="0">
                <a:solidFill>
                  <a:srgbClr val="FF0000"/>
                </a:solidFill>
              </a:rPr>
              <a:t>mysqli_fetch_array</a:t>
            </a:r>
            <a:r>
              <a:rPr lang="en-MY" sz="2400" dirty="0" smtClean="0">
                <a:solidFill>
                  <a:srgbClr val="FF0000"/>
                </a:solidFill>
              </a:rPr>
              <a:t>($result);</a:t>
            </a:r>
          </a:p>
          <a:p>
            <a:pPr marL="457200" lvl="1" indent="0">
              <a:buNone/>
            </a:pPr>
            <a:r>
              <a:rPr lang="en-MY" sz="2400" dirty="0" smtClean="0">
                <a:solidFill>
                  <a:srgbClr val="FF0000"/>
                </a:solidFill>
              </a:rPr>
              <a:t>		echo $row['</a:t>
            </a:r>
            <a:r>
              <a:rPr lang="en-MY" sz="2400" dirty="0" err="1" smtClean="0">
                <a:solidFill>
                  <a:srgbClr val="FF0000"/>
                </a:solidFill>
              </a:rPr>
              <a:t>Noic</a:t>
            </a:r>
            <a:r>
              <a:rPr lang="en-MY" sz="2400" dirty="0" smtClean="0">
                <a:solidFill>
                  <a:srgbClr val="FF0000"/>
                </a:solidFill>
              </a:rPr>
              <a:t>'];      		//$row[0];</a:t>
            </a:r>
          </a:p>
          <a:p>
            <a:pPr marL="457200" lvl="1" indent="0">
              <a:buNone/>
            </a:pPr>
            <a:r>
              <a:rPr lang="en-MY" sz="2400" dirty="0" smtClean="0">
                <a:solidFill>
                  <a:srgbClr val="FF0000"/>
                </a:solidFill>
              </a:rPr>
              <a:t>		echo $row['</a:t>
            </a:r>
            <a:r>
              <a:rPr lang="en-MY" sz="2400" dirty="0" err="1" smtClean="0">
                <a:solidFill>
                  <a:srgbClr val="FF0000"/>
                </a:solidFill>
              </a:rPr>
              <a:t>Nama</a:t>
            </a:r>
            <a:r>
              <a:rPr lang="en-MY" sz="2400" dirty="0" smtClean="0">
                <a:solidFill>
                  <a:srgbClr val="FF0000"/>
                </a:solidFill>
              </a:rPr>
              <a:t>'];		//[1];</a:t>
            </a:r>
            <a:br>
              <a:rPr lang="en-MY" sz="2400" dirty="0" smtClean="0">
                <a:solidFill>
                  <a:srgbClr val="FF0000"/>
                </a:solidFill>
              </a:rPr>
            </a:br>
            <a:r>
              <a:rPr lang="en-MY" sz="2400" dirty="0" smtClean="0">
                <a:solidFill>
                  <a:srgbClr val="FF0000"/>
                </a:solidFill>
              </a:rPr>
              <a:t>		echo $row[‘</a:t>
            </a:r>
            <a:r>
              <a:rPr lang="en-MY" sz="2400" dirty="0" err="1" smtClean="0">
                <a:solidFill>
                  <a:srgbClr val="FF0000"/>
                </a:solidFill>
              </a:rPr>
              <a:t>Alamat</a:t>
            </a:r>
            <a:r>
              <a:rPr lang="en-MY" sz="2400" dirty="0" smtClean="0">
                <a:solidFill>
                  <a:srgbClr val="FF0000"/>
                </a:solidFill>
              </a:rPr>
              <a:t>'];   	//$row[2];</a:t>
            </a:r>
            <a:endParaRPr lang="en-MY" sz="24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MY" sz="2400" dirty="0" smtClean="0">
                <a:solidFill>
                  <a:srgbClr val="FF0000"/>
                </a:solidFill>
              </a:rPr>
              <a:t>}</a:t>
            </a:r>
            <a:endParaRPr lang="en-MY" sz="2400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983" y="1124744"/>
            <a:ext cx="3195017" cy="12018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580112" y="1556792"/>
            <a:ext cx="3563888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extBox 5"/>
          <p:cNvSpPr txBox="1"/>
          <p:nvPr/>
        </p:nvSpPr>
        <p:spPr>
          <a:xfrm>
            <a:off x="4843948" y="1547500"/>
            <a:ext cx="66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$row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220425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MySQL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Read Rows (</a:t>
            </a:r>
            <a:r>
              <a:rPr lang="en-MY" dirty="0" err="1" smtClean="0"/>
              <a:t>cara</a:t>
            </a:r>
            <a:r>
              <a:rPr lang="en-MY" dirty="0" smtClean="0"/>
              <a:t> </a:t>
            </a:r>
            <a:r>
              <a:rPr lang="en-MY" dirty="0" err="1" smtClean="0"/>
              <a:t>kedua</a:t>
            </a:r>
            <a:r>
              <a:rPr lang="en-MY" dirty="0" smtClean="0"/>
              <a:t>)</a:t>
            </a:r>
          </a:p>
          <a:p>
            <a:pPr marL="457200" lvl="1" indent="0">
              <a:buNone/>
            </a:pPr>
            <a:r>
              <a:rPr lang="en-MY" sz="2400" dirty="0" smtClean="0">
                <a:solidFill>
                  <a:srgbClr val="FF0000"/>
                </a:solidFill>
              </a:rPr>
              <a:t>$total = </a:t>
            </a:r>
            <a:r>
              <a:rPr lang="en-MY" sz="2400" dirty="0" err="1" smtClean="0">
                <a:solidFill>
                  <a:srgbClr val="FF0000"/>
                </a:solidFill>
              </a:rPr>
              <a:t>mysqli_num_rows</a:t>
            </a:r>
            <a:r>
              <a:rPr lang="en-MY" sz="2400" dirty="0" smtClean="0">
                <a:solidFill>
                  <a:srgbClr val="FF0000"/>
                </a:solidFill>
              </a:rPr>
              <a:t>($result) ;</a:t>
            </a:r>
          </a:p>
          <a:p>
            <a:pPr marL="457200" lvl="1" indent="0">
              <a:buNone/>
            </a:pPr>
            <a:r>
              <a:rPr lang="en-MY" sz="2400" dirty="0" smtClean="0">
                <a:solidFill>
                  <a:srgbClr val="FF0000"/>
                </a:solidFill>
              </a:rPr>
              <a:t>while (</a:t>
            </a:r>
            <a:r>
              <a:rPr lang="en-MY" sz="2400" dirty="0" smtClean="0">
                <a:solidFill>
                  <a:srgbClr val="FF0000"/>
                </a:solidFill>
              </a:rPr>
              <a:t>$row = </a:t>
            </a:r>
            <a:r>
              <a:rPr lang="en-MY" sz="2400" dirty="0" err="1" smtClean="0">
                <a:solidFill>
                  <a:srgbClr val="FF0000"/>
                </a:solidFill>
              </a:rPr>
              <a:t>mysqli_fetch_array</a:t>
            </a:r>
            <a:r>
              <a:rPr lang="en-MY" sz="2400" dirty="0" smtClean="0">
                <a:solidFill>
                  <a:srgbClr val="FF0000"/>
                </a:solidFill>
              </a:rPr>
              <a:t>($result)</a:t>
            </a:r>
            <a:r>
              <a:rPr lang="en-MY" sz="2400" dirty="0" smtClean="0">
                <a:solidFill>
                  <a:srgbClr val="FF0000"/>
                </a:solidFill>
              </a:rPr>
              <a:t>){</a:t>
            </a:r>
          </a:p>
          <a:p>
            <a:pPr marL="457200" lvl="1" indent="0">
              <a:buNone/>
            </a:pPr>
            <a:r>
              <a:rPr lang="en-MY" sz="2400" dirty="0">
                <a:solidFill>
                  <a:srgbClr val="FF0000"/>
                </a:solidFill>
              </a:rPr>
              <a:t>	</a:t>
            </a:r>
            <a:r>
              <a:rPr lang="en-MY" sz="2400" dirty="0" smtClean="0">
                <a:solidFill>
                  <a:srgbClr val="FF0000"/>
                </a:solidFill>
              </a:rPr>
              <a:t>	echo $row['</a:t>
            </a:r>
            <a:r>
              <a:rPr lang="en-MY" sz="2400" dirty="0" err="1" smtClean="0">
                <a:solidFill>
                  <a:srgbClr val="FF0000"/>
                </a:solidFill>
              </a:rPr>
              <a:t>Noic</a:t>
            </a:r>
            <a:r>
              <a:rPr lang="en-MY" sz="2400" dirty="0" smtClean="0">
                <a:solidFill>
                  <a:srgbClr val="FF0000"/>
                </a:solidFill>
              </a:rPr>
              <a:t>'];      		//$row[0];</a:t>
            </a:r>
          </a:p>
          <a:p>
            <a:pPr marL="457200" lvl="1" indent="0">
              <a:buNone/>
            </a:pPr>
            <a:r>
              <a:rPr lang="en-MY" sz="2400" dirty="0" smtClean="0">
                <a:solidFill>
                  <a:srgbClr val="FF0000"/>
                </a:solidFill>
              </a:rPr>
              <a:t>		echo $row['</a:t>
            </a:r>
            <a:r>
              <a:rPr lang="en-MY" sz="2400" dirty="0" err="1" smtClean="0">
                <a:solidFill>
                  <a:srgbClr val="FF0000"/>
                </a:solidFill>
              </a:rPr>
              <a:t>Nama</a:t>
            </a:r>
            <a:r>
              <a:rPr lang="en-MY" sz="2400" dirty="0" smtClean="0">
                <a:solidFill>
                  <a:srgbClr val="FF0000"/>
                </a:solidFill>
              </a:rPr>
              <a:t>'];		//[1];</a:t>
            </a:r>
            <a:br>
              <a:rPr lang="en-MY" sz="2400" dirty="0" smtClean="0">
                <a:solidFill>
                  <a:srgbClr val="FF0000"/>
                </a:solidFill>
              </a:rPr>
            </a:br>
            <a:r>
              <a:rPr lang="en-MY" sz="2400" dirty="0" smtClean="0">
                <a:solidFill>
                  <a:srgbClr val="FF0000"/>
                </a:solidFill>
              </a:rPr>
              <a:t>		echo $row[‘</a:t>
            </a:r>
            <a:r>
              <a:rPr lang="en-MY" sz="2400" dirty="0" err="1" smtClean="0">
                <a:solidFill>
                  <a:srgbClr val="FF0000"/>
                </a:solidFill>
              </a:rPr>
              <a:t>Alamat</a:t>
            </a:r>
            <a:r>
              <a:rPr lang="en-MY" sz="2400" dirty="0" smtClean="0">
                <a:solidFill>
                  <a:srgbClr val="FF0000"/>
                </a:solidFill>
              </a:rPr>
              <a:t>'];   	//$row[2];</a:t>
            </a:r>
            <a:endParaRPr lang="en-MY" sz="24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MY" sz="2400" dirty="0" smtClean="0">
                <a:solidFill>
                  <a:srgbClr val="FF0000"/>
                </a:solidFill>
              </a:rPr>
              <a:t>}</a:t>
            </a:r>
            <a:endParaRPr lang="en-MY" sz="2400" dirty="0">
              <a:solidFill>
                <a:srgbClr val="FF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983" y="1124744"/>
            <a:ext cx="3195017" cy="12018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580112" y="1556792"/>
            <a:ext cx="3563888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extBox 5"/>
          <p:cNvSpPr txBox="1"/>
          <p:nvPr/>
        </p:nvSpPr>
        <p:spPr>
          <a:xfrm>
            <a:off x="4843948" y="1547500"/>
            <a:ext cx="66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$row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308881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MySQL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Close DB</a:t>
            </a:r>
          </a:p>
          <a:p>
            <a:pPr marL="457200" lvl="1" indent="0">
              <a:buNone/>
            </a:pPr>
            <a:r>
              <a:rPr lang="en-MY" sz="2400" dirty="0" err="1" smtClean="0">
                <a:solidFill>
                  <a:srgbClr val="FF0000"/>
                </a:solidFill>
              </a:rPr>
              <a:t>mysqli_close</a:t>
            </a:r>
            <a:r>
              <a:rPr lang="en-MY" sz="2400" dirty="0" smtClean="0">
                <a:solidFill>
                  <a:srgbClr val="FF0000"/>
                </a:solidFill>
              </a:rPr>
              <a:t>($conn);</a:t>
            </a:r>
            <a:endParaRPr lang="en-MY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804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Basic Variable (</a:t>
            </a:r>
            <a:r>
              <a:rPr lang="en-MY" dirty="0" err="1" smtClean="0"/>
              <a:t>Pembolehubah</a:t>
            </a:r>
            <a:r>
              <a:rPr lang="en-MY" dirty="0" smtClean="0"/>
              <a:t>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68761"/>
          </a:xfrm>
        </p:spPr>
        <p:txBody>
          <a:bodyPr/>
          <a:lstStyle/>
          <a:p>
            <a:r>
              <a:rPr lang="en-MY" dirty="0" smtClean="0"/>
              <a:t>Whiteboard – </a:t>
            </a:r>
            <a:r>
              <a:rPr lang="en-MY" dirty="0" err="1" smtClean="0"/>
              <a:t>Tulis</a:t>
            </a:r>
            <a:r>
              <a:rPr lang="en-MY" dirty="0" smtClean="0"/>
              <a:t>/</a:t>
            </a:r>
            <a:r>
              <a:rPr lang="en-MY" dirty="0" err="1" smtClean="0"/>
              <a:t>Simpan</a:t>
            </a:r>
            <a:r>
              <a:rPr lang="en-MY" dirty="0" smtClean="0"/>
              <a:t> Data</a:t>
            </a:r>
          </a:p>
          <a:p>
            <a:r>
              <a:rPr lang="en-MY" dirty="0" smtClean="0"/>
              <a:t>1 data </a:t>
            </a:r>
            <a:r>
              <a:rPr lang="en-MY" dirty="0" err="1" smtClean="0"/>
              <a:t>sahaja</a:t>
            </a:r>
            <a:r>
              <a:rPr lang="en-MY" dirty="0" smtClean="0"/>
              <a:t> (</a:t>
            </a:r>
            <a:r>
              <a:rPr lang="en-MY" dirty="0" err="1" smtClean="0"/>
              <a:t>nombor</a:t>
            </a:r>
            <a:r>
              <a:rPr lang="en-MY" dirty="0" smtClean="0"/>
              <a:t>, </a:t>
            </a:r>
            <a:r>
              <a:rPr lang="en-MY" dirty="0" err="1" smtClean="0"/>
              <a:t>perpuluhan</a:t>
            </a:r>
            <a:r>
              <a:rPr lang="en-MY" dirty="0" smtClean="0"/>
              <a:t>, </a:t>
            </a:r>
            <a:r>
              <a:rPr lang="en-MY" dirty="0" err="1" smtClean="0"/>
              <a:t>ayat</a:t>
            </a:r>
            <a:r>
              <a:rPr lang="en-MY" dirty="0" smtClean="0"/>
              <a:t>)</a:t>
            </a:r>
            <a:endParaRPr lang="en-MY" dirty="0"/>
          </a:p>
        </p:txBody>
      </p:sp>
      <p:pic>
        <p:nvPicPr>
          <p:cNvPr id="1028" name="Picture 4" descr="Image result for whiteboar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12" b="13164"/>
          <a:stretch/>
        </p:blipFill>
        <p:spPr bwMode="auto">
          <a:xfrm>
            <a:off x="456157" y="3068961"/>
            <a:ext cx="3107731" cy="22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37545" y="5366297"/>
            <a:ext cx="32415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4000" dirty="0" smtClean="0">
                <a:solidFill>
                  <a:srgbClr val="FF0000"/>
                </a:solidFill>
              </a:rPr>
              <a:t>$</a:t>
            </a:r>
            <a:r>
              <a:rPr lang="en-MY" sz="4000" dirty="0" err="1" smtClean="0">
                <a:solidFill>
                  <a:srgbClr val="FF0000"/>
                </a:solidFill>
              </a:rPr>
              <a:t>nombor</a:t>
            </a:r>
            <a:r>
              <a:rPr lang="en-MY" sz="4000" dirty="0" smtClean="0">
                <a:solidFill>
                  <a:srgbClr val="FF0000"/>
                </a:solidFill>
              </a:rPr>
              <a:t> </a:t>
            </a:r>
            <a:r>
              <a:rPr lang="en-MY" sz="4000" dirty="0" smtClean="0"/>
              <a:t>= 3</a:t>
            </a:r>
          </a:p>
          <a:p>
            <a:r>
              <a:rPr lang="en-MY" sz="4000" dirty="0" smtClean="0"/>
              <a:t>echo $</a:t>
            </a:r>
            <a:r>
              <a:rPr lang="en-MY" sz="4000" dirty="0" err="1" smtClean="0"/>
              <a:t>nombor</a:t>
            </a:r>
            <a:endParaRPr lang="en-MY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524884" y="3617464"/>
            <a:ext cx="720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7200" dirty="0" smtClean="0"/>
              <a:t>3</a:t>
            </a:r>
            <a:endParaRPr lang="en-MY" sz="7200" dirty="0"/>
          </a:p>
        </p:txBody>
      </p:sp>
      <p:pic>
        <p:nvPicPr>
          <p:cNvPr id="8" name="Picture 4" descr="Image result for whiteboar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12" b="13164"/>
          <a:stretch/>
        </p:blipFill>
        <p:spPr bwMode="auto">
          <a:xfrm>
            <a:off x="4716016" y="3045840"/>
            <a:ext cx="3107731" cy="22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697404" y="5343176"/>
            <a:ext cx="351275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4000" dirty="0" smtClean="0">
                <a:solidFill>
                  <a:srgbClr val="FF0000"/>
                </a:solidFill>
              </a:rPr>
              <a:t>$</a:t>
            </a:r>
            <a:r>
              <a:rPr lang="en-MY" sz="4000" dirty="0" err="1" smtClean="0">
                <a:solidFill>
                  <a:srgbClr val="FF0000"/>
                </a:solidFill>
              </a:rPr>
              <a:t>ayat</a:t>
            </a:r>
            <a:r>
              <a:rPr lang="en-MY" sz="4000" dirty="0" smtClean="0">
                <a:solidFill>
                  <a:srgbClr val="FF0000"/>
                </a:solidFill>
              </a:rPr>
              <a:t> </a:t>
            </a:r>
            <a:r>
              <a:rPr lang="en-MY" sz="4000" dirty="0" smtClean="0"/>
              <a:t>= "</a:t>
            </a:r>
            <a:r>
              <a:rPr lang="en-MY" sz="4000" dirty="0" err="1" smtClean="0"/>
              <a:t>unisza</a:t>
            </a:r>
            <a:r>
              <a:rPr lang="en-MY" sz="4000" dirty="0" smtClean="0"/>
              <a:t>"</a:t>
            </a:r>
          </a:p>
          <a:p>
            <a:r>
              <a:rPr lang="en-MY" sz="4000" dirty="0" smtClean="0"/>
              <a:t>echo $</a:t>
            </a:r>
            <a:r>
              <a:rPr lang="en-MY" sz="4000" dirty="0" err="1" smtClean="0"/>
              <a:t>ayat</a:t>
            </a:r>
            <a:endParaRPr lang="en-MY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4860032" y="3594343"/>
            <a:ext cx="29637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7200" dirty="0" err="1" smtClean="0"/>
              <a:t>unisza</a:t>
            </a:r>
            <a:endParaRPr lang="en-MY" sz="7200" dirty="0"/>
          </a:p>
        </p:txBody>
      </p:sp>
    </p:spTree>
    <p:extLst>
      <p:ext uri="{BB962C8B-B14F-4D97-AF65-F5344CB8AC3E}">
        <p14:creationId xmlns:p14="http://schemas.microsoft.com/office/powerpoint/2010/main" val="2055102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Array Variable (</a:t>
            </a:r>
            <a:r>
              <a:rPr lang="en-MY" dirty="0" err="1" smtClean="0"/>
              <a:t>Pembolehubah</a:t>
            </a:r>
            <a:r>
              <a:rPr lang="en-MY" dirty="0" smtClean="0"/>
              <a:t>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68761"/>
          </a:xfrm>
        </p:spPr>
        <p:txBody>
          <a:bodyPr/>
          <a:lstStyle/>
          <a:p>
            <a:r>
              <a:rPr lang="en-MY" dirty="0" smtClean="0"/>
              <a:t>Whiteboard – </a:t>
            </a:r>
            <a:r>
              <a:rPr lang="en-MY" dirty="0" err="1" smtClean="0"/>
              <a:t>Tulis</a:t>
            </a:r>
            <a:r>
              <a:rPr lang="en-MY" dirty="0" smtClean="0"/>
              <a:t>/</a:t>
            </a:r>
            <a:r>
              <a:rPr lang="en-MY" dirty="0" err="1" smtClean="0"/>
              <a:t>Simpan</a:t>
            </a:r>
            <a:r>
              <a:rPr lang="en-MY" dirty="0" smtClean="0"/>
              <a:t> Data</a:t>
            </a:r>
          </a:p>
          <a:p>
            <a:r>
              <a:rPr lang="en-MY" dirty="0" smtClean="0"/>
              <a:t>&gt; 1 data </a:t>
            </a:r>
            <a:r>
              <a:rPr lang="en-MY" dirty="0" err="1" smtClean="0"/>
              <a:t>sahaja</a:t>
            </a:r>
            <a:r>
              <a:rPr lang="en-MY" dirty="0" smtClean="0"/>
              <a:t> (</a:t>
            </a:r>
            <a:r>
              <a:rPr lang="en-MY" dirty="0" err="1" smtClean="0"/>
              <a:t>nombor</a:t>
            </a:r>
            <a:r>
              <a:rPr lang="en-MY" dirty="0" smtClean="0"/>
              <a:t>, </a:t>
            </a:r>
            <a:r>
              <a:rPr lang="en-MY" dirty="0" err="1" smtClean="0"/>
              <a:t>perpuluhan</a:t>
            </a:r>
            <a:r>
              <a:rPr lang="en-MY" dirty="0" smtClean="0"/>
              <a:t>, </a:t>
            </a:r>
            <a:r>
              <a:rPr lang="en-MY" dirty="0" err="1" smtClean="0"/>
              <a:t>ayat</a:t>
            </a:r>
            <a:r>
              <a:rPr lang="en-MY" dirty="0" smtClean="0"/>
              <a:t>)</a:t>
            </a:r>
            <a:endParaRPr lang="en-MY" dirty="0"/>
          </a:p>
        </p:txBody>
      </p:sp>
      <p:pic>
        <p:nvPicPr>
          <p:cNvPr id="1028" name="Picture 4" descr="Image result for whiteboar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12" b="13164"/>
          <a:stretch/>
        </p:blipFill>
        <p:spPr bwMode="auto">
          <a:xfrm>
            <a:off x="486156" y="2708920"/>
            <a:ext cx="3107731" cy="22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5006256"/>
            <a:ext cx="31263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$x = array();</a:t>
            </a:r>
          </a:p>
          <a:p>
            <a:r>
              <a:rPr lang="en-MY" sz="2800" dirty="0" smtClean="0">
                <a:solidFill>
                  <a:srgbClr val="FF0000"/>
                </a:solidFill>
              </a:rPr>
              <a:t>$x[0] = 3;</a:t>
            </a:r>
          </a:p>
          <a:p>
            <a:r>
              <a:rPr lang="en-MY" sz="2800" dirty="0" smtClean="0">
                <a:solidFill>
                  <a:srgbClr val="FF0000"/>
                </a:solidFill>
              </a:rPr>
              <a:t>$x[1] = "</a:t>
            </a:r>
            <a:r>
              <a:rPr lang="en-MY" sz="2800" dirty="0" err="1" smtClean="0">
                <a:solidFill>
                  <a:srgbClr val="FF0000"/>
                </a:solidFill>
              </a:rPr>
              <a:t>unisza</a:t>
            </a:r>
            <a:r>
              <a:rPr lang="en-MY" sz="2800" dirty="0" smtClean="0">
                <a:solidFill>
                  <a:srgbClr val="FF0000"/>
                </a:solidFill>
              </a:rPr>
              <a:t>";</a:t>
            </a:r>
          </a:p>
          <a:p>
            <a:r>
              <a:rPr lang="en-MY" sz="2800" dirty="0" smtClean="0">
                <a:solidFill>
                  <a:srgbClr val="FF0000"/>
                </a:solidFill>
              </a:rPr>
              <a:t>$x[2] = 19.57;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0292" y="2819002"/>
            <a:ext cx="720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smtClean="0"/>
              <a:t>3</a:t>
            </a:r>
            <a:endParaRPr lang="en-MY" sz="4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86156" y="3539082"/>
            <a:ext cx="31077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6156" y="4115146"/>
            <a:ext cx="31077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16697" y="3476524"/>
            <a:ext cx="1646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err="1" smtClean="0"/>
              <a:t>unisza</a:t>
            </a:r>
            <a:endParaRPr lang="en-MY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59788" y="4115146"/>
            <a:ext cx="1646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smtClean="0"/>
              <a:t>19.57</a:t>
            </a:r>
            <a:endParaRPr lang="en-MY" sz="4400" dirty="0"/>
          </a:p>
        </p:txBody>
      </p:sp>
      <p:sp>
        <p:nvSpPr>
          <p:cNvPr id="15" name="TextBox 14"/>
          <p:cNvSpPr txBox="1"/>
          <p:nvPr/>
        </p:nvSpPr>
        <p:spPr>
          <a:xfrm>
            <a:off x="4139952" y="5652587"/>
            <a:ext cx="4298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$x = array(3,"unisza",19.57);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-36512" y="2708920"/>
            <a:ext cx="84455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[0]</a:t>
            </a:r>
          </a:p>
          <a:p>
            <a:endParaRPr lang="en-MY" sz="2800" dirty="0" smtClean="0">
              <a:solidFill>
                <a:srgbClr val="FF0000"/>
              </a:solidFill>
            </a:endParaRPr>
          </a:p>
          <a:p>
            <a:r>
              <a:rPr lang="en-MY" sz="2800" dirty="0" smtClean="0">
                <a:solidFill>
                  <a:srgbClr val="FF0000"/>
                </a:solidFill>
              </a:rPr>
              <a:t>[1]</a:t>
            </a:r>
          </a:p>
          <a:p>
            <a:endParaRPr lang="en-MY" sz="2800" dirty="0" smtClean="0">
              <a:solidFill>
                <a:srgbClr val="FF0000"/>
              </a:solidFill>
            </a:endParaRPr>
          </a:p>
          <a:p>
            <a:r>
              <a:rPr lang="en-MY" sz="2800" dirty="0" smtClean="0">
                <a:solidFill>
                  <a:srgbClr val="FF0000"/>
                </a:solidFill>
              </a:rPr>
              <a:t>[2]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3593887" y="4955689"/>
            <a:ext cx="546065" cy="1866449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31807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Array Variable (</a:t>
            </a:r>
            <a:r>
              <a:rPr lang="en-MY" dirty="0" err="1" smtClean="0"/>
              <a:t>Pembolehubah</a:t>
            </a:r>
            <a:r>
              <a:rPr lang="en-MY" dirty="0" smtClean="0"/>
              <a:t>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468761"/>
          </a:xfrm>
        </p:spPr>
        <p:txBody>
          <a:bodyPr/>
          <a:lstStyle/>
          <a:p>
            <a:r>
              <a:rPr lang="en-MY" dirty="0" smtClean="0"/>
              <a:t>Whiteboard – </a:t>
            </a:r>
            <a:r>
              <a:rPr lang="en-MY" dirty="0" err="1" smtClean="0"/>
              <a:t>Tulis</a:t>
            </a:r>
            <a:r>
              <a:rPr lang="en-MY" dirty="0" smtClean="0"/>
              <a:t>/</a:t>
            </a:r>
            <a:r>
              <a:rPr lang="en-MY" dirty="0" err="1" smtClean="0"/>
              <a:t>Simpan</a:t>
            </a:r>
            <a:r>
              <a:rPr lang="en-MY" dirty="0" smtClean="0"/>
              <a:t> Data</a:t>
            </a:r>
          </a:p>
          <a:p>
            <a:r>
              <a:rPr lang="en-MY" dirty="0" smtClean="0"/>
              <a:t>&gt; 1 data </a:t>
            </a:r>
            <a:r>
              <a:rPr lang="en-MY" dirty="0" err="1" smtClean="0"/>
              <a:t>sahaja</a:t>
            </a:r>
            <a:r>
              <a:rPr lang="en-MY" dirty="0" smtClean="0"/>
              <a:t> (</a:t>
            </a:r>
            <a:r>
              <a:rPr lang="en-MY" dirty="0" err="1" smtClean="0"/>
              <a:t>nombor</a:t>
            </a:r>
            <a:r>
              <a:rPr lang="en-MY" dirty="0" smtClean="0"/>
              <a:t>, </a:t>
            </a:r>
            <a:r>
              <a:rPr lang="en-MY" dirty="0" err="1" smtClean="0"/>
              <a:t>perpuluhan</a:t>
            </a:r>
            <a:r>
              <a:rPr lang="en-MY" dirty="0" smtClean="0"/>
              <a:t>, </a:t>
            </a:r>
            <a:r>
              <a:rPr lang="en-MY" dirty="0" err="1" smtClean="0"/>
              <a:t>ayat</a:t>
            </a:r>
            <a:r>
              <a:rPr lang="en-MY" dirty="0" smtClean="0"/>
              <a:t>)</a:t>
            </a:r>
            <a:endParaRPr lang="en-MY" dirty="0"/>
          </a:p>
        </p:txBody>
      </p:sp>
      <p:pic>
        <p:nvPicPr>
          <p:cNvPr id="1028" name="Picture 4" descr="Image result for whiteboar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12" b="13164"/>
          <a:stretch/>
        </p:blipFill>
        <p:spPr bwMode="auto">
          <a:xfrm>
            <a:off x="486156" y="2708920"/>
            <a:ext cx="3107731" cy="22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5006256"/>
            <a:ext cx="3126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$x = array();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10292" y="2819002"/>
            <a:ext cx="720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smtClean="0"/>
              <a:t>3</a:t>
            </a:r>
            <a:endParaRPr lang="en-MY" sz="44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486156" y="3539082"/>
            <a:ext cx="31077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6156" y="4115146"/>
            <a:ext cx="31077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216697" y="3476524"/>
            <a:ext cx="1646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err="1" smtClean="0"/>
              <a:t>unisza</a:t>
            </a:r>
            <a:endParaRPr lang="en-MY" sz="4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59788" y="4115146"/>
            <a:ext cx="1646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smtClean="0"/>
              <a:t>19.57</a:t>
            </a:r>
            <a:endParaRPr lang="en-MY" sz="4400" dirty="0"/>
          </a:p>
        </p:txBody>
      </p:sp>
      <p:sp>
        <p:nvSpPr>
          <p:cNvPr id="16" name="TextBox 15"/>
          <p:cNvSpPr txBox="1"/>
          <p:nvPr/>
        </p:nvSpPr>
        <p:spPr>
          <a:xfrm>
            <a:off x="-36512" y="2708920"/>
            <a:ext cx="84455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[0]</a:t>
            </a:r>
          </a:p>
          <a:p>
            <a:endParaRPr lang="en-MY" sz="2800" dirty="0" smtClean="0">
              <a:solidFill>
                <a:srgbClr val="FF0000"/>
              </a:solidFill>
            </a:endParaRPr>
          </a:p>
          <a:p>
            <a:r>
              <a:rPr lang="en-MY" sz="2800" dirty="0" smtClean="0">
                <a:solidFill>
                  <a:srgbClr val="FF0000"/>
                </a:solidFill>
              </a:rPr>
              <a:t>[1]</a:t>
            </a:r>
          </a:p>
          <a:p>
            <a:endParaRPr lang="en-MY" sz="2800" dirty="0" smtClean="0">
              <a:solidFill>
                <a:srgbClr val="FF0000"/>
              </a:solidFill>
            </a:endParaRPr>
          </a:p>
          <a:p>
            <a:r>
              <a:rPr lang="en-MY" sz="2800" dirty="0" smtClean="0">
                <a:solidFill>
                  <a:srgbClr val="FF0000"/>
                </a:solidFill>
              </a:rPr>
              <a:t>[2]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70437" y="4101407"/>
            <a:ext cx="3292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$</a:t>
            </a:r>
            <a:r>
              <a:rPr lang="en-MY" sz="2800" dirty="0" err="1" smtClean="0">
                <a:solidFill>
                  <a:srgbClr val="FF0000"/>
                </a:solidFill>
              </a:rPr>
              <a:t>bil_row</a:t>
            </a:r>
            <a:r>
              <a:rPr lang="en-MY" sz="2800" dirty="0" smtClean="0">
                <a:solidFill>
                  <a:srgbClr val="FF0000"/>
                </a:solidFill>
              </a:rPr>
              <a:t> = count($x);</a:t>
            </a:r>
          </a:p>
        </p:txBody>
      </p:sp>
      <p:pic>
        <p:nvPicPr>
          <p:cNvPr id="19" name="Picture 4" descr="Image result for whiteboar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12" b="13164"/>
          <a:stretch/>
        </p:blipFill>
        <p:spPr bwMode="auto">
          <a:xfrm>
            <a:off x="5553215" y="2986566"/>
            <a:ext cx="1526691" cy="1128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929346" y="3154361"/>
            <a:ext cx="720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smtClean="0"/>
              <a:t>3</a:t>
            </a:r>
            <a:endParaRPr lang="en-MY" sz="4400" dirty="0"/>
          </a:p>
        </p:txBody>
      </p:sp>
    </p:spTree>
    <p:extLst>
      <p:ext uri="{BB962C8B-B14F-4D97-AF65-F5344CB8AC3E}">
        <p14:creationId xmlns:p14="http://schemas.microsoft.com/office/powerpoint/2010/main" val="30908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Looping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94917"/>
            <a:ext cx="8229600" cy="14687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MY" sz="2800" dirty="0" smtClean="0"/>
              <a:t>“Cuba </a:t>
            </a:r>
            <a:r>
              <a:rPr lang="en-MY" sz="2800" dirty="0" err="1" smtClean="0"/>
              <a:t>ketuk</a:t>
            </a:r>
            <a:r>
              <a:rPr lang="en-MY" sz="2800" dirty="0" smtClean="0"/>
              <a:t> </a:t>
            </a:r>
            <a:r>
              <a:rPr lang="en-MY" sz="2800" dirty="0" err="1" smtClean="0"/>
              <a:t>ketampi</a:t>
            </a:r>
            <a:r>
              <a:rPr lang="en-MY" sz="2800" dirty="0" smtClean="0"/>
              <a:t> </a:t>
            </a:r>
            <a:r>
              <a:rPr lang="en-MY" sz="2800" dirty="0" err="1" smtClean="0"/>
              <a:t>sebanyak</a:t>
            </a:r>
            <a:r>
              <a:rPr lang="en-MY" sz="2800" dirty="0" smtClean="0"/>
              <a:t> 10 kali </a:t>
            </a:r>
            <a:r>
              <a:rPr lang="en-MY" sz="2800" dirty="0" err="1" smtClean="0"/>
              <a:t>tanpa</a:t>
            </a:r>
            <a:r>
              <a:rPr lang="en-MY" sz="2800" dirty="0" smtClean="0"/>
              <a:t> </a:t>
            </a:r>
            <a:r>
              <a:rPr lang="en-MY" sz="2800" dirty="0" err="1" smtClean="0"/>
              <a:t>mengira</a:t>
            </a:r>
            <a:r>
              <a:rPr lang="en-MY" sz="2800" dirty="0" smtClean="0"/>
              <a:t>”</a:t>
            </a:r>
            <a:endParaRPr lang="en-MY" sz="2800" dirty="0"/>
          </a:p>
        </p:txBody>
      </p:sp>
      <p:pic>
        <p:nvPicPr>
          <p:cNvPr id="15" name="Picture 4" descr="Image result for whiteboar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12" b="13164"/>
          <a:stretch/>
        </p:blipFill>
        <p:spPr bwMode="auto">
          <a:xfrm>
            <a:off x="1456188" y="2358113"/>
            <a:ext cx="1526691" cy="1128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832319" y="2525908"/>
            <a:ext cx="720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smtClean="0"/>
              <a:t>1</a:t>
            </a:r>
            <a:endParaRPr lang="en-MY" sz="4400" dirty="0"/>
          </a:p>
        </p:txBody>
      </p:sp>
      <p:sp>
        <p:nvSpPr>
          <p:cNvPr id="21" name="TextBox 20"/>
          <p:cNvSpPr txBox="1"/>
          <p:nvPr/>
        </p:nvSpPr>
        <p:spPr>
          <a:xfrm>
            <a:off x="1832319" y="3486693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$i = 1;</a:t>
            </a:r>
          </a:p>
        </p:txBody>
      </p:sp>
      <p:pic>
        <p:nvPicPr>
          <p:cNvPr id="2050" name="Picture 2" descr="Image result for ketuk ketamp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988840"/>
            <a:ext cx="2232248" cy="178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6431100" y="3472107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$i=$i+1;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56571" y="3726478"/>
            <a:ext cx="1433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$i &lt;= 10;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7624" y="4365104"/>
            <a:ext cx="74888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000" dirty="0" smtClean="0"/>
              <a:t>for ($i=1;   $i&lt;=10  ; $i= $i+1){</a:t>
            </a:r>
          </a:p>
          <a:p>
            <a:r>
              <a:rPr lang="en-MY" sz="4000" dirty="0" smtClean="0"/>
              <a:t>	//</a:t>
            </a:r>
            <a:r>
              <a:rPr lang="en-MY" sz="4000" dirty="0" err="1" smtClean="0"/>
              <a:t>ketuk</a:t>
            </a:r>
            <a:r>
              <a:rPr lang="en-MY" sz="4000" dirty="0" smtClean="0"/>
              <a:t> </a:t>
            </a:r>
            <a:r>
              <a:rPr lang="en-MY" sz="4000" dirty="0" err="1" smtClean="0"/>
              <a:t>ketampi</a:t>
            </a:r>
            <a:endParaRPr lang="en-MY" sz="4000" dirty="0" smtClean="0"/>
          </a:p>
          <a:p>
            <a:r>
              <a:rPr lang="en-MY" sz="4000" dirty="0"/>
              <a:t>	</a:t>
            </a:r>
            <a:r>
              <a:rPr lang="en-MY" sz="4000" dirty="0" smtClean="0"/>
              <a:t>echo $i;</a:t>
            </a:r>
            <a:endParaRPr lang="en-MY" sz="4000" dirty="0"/>
          </a:p>
          <a:p>
            <a:r>
              <a:rPr lang="en-MY" sz="4000" dirty="0" smtClean="0"/>
              <a:t>}</a:t>
            </a:r>
            <a:endParaRPr lang="en-MY" sz="4000" dirty="0"/>
          </a:p>
        </p:txBody>
      </p:sp>
    </p:spTree>
    <p:extLst>
      <p:ext uri="{BB962C8B-B14F-4D97-AF65-F5344CB8AC3E}">
        <p14:creationId xmlns:p14="http://schemas.microsoft.com/office/powerpoint/2010/main" val="461470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Looping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94917"/>
            <a:ext cx="8229600" cy="14687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MY" sz="2800" dirty="0" smtClean="0"/>
              <a:t>“</a:t>
            </a:r>
            <a:r>
              <a:rPr lang="en-MY" sz="2800" dirty="0" err="1" smtClean="0"/>
              <a:t>Cetak</a:t>
            </a:r>
            <a:r>
              <a:rPr lang="en-MY" sz="2800" dirty="0" smtClean="0"/>
              <a:t> </a:t>
            </a:r>
            <a:r>
              <a:rPr lang="en-MY" sz="2800" dirty="0" err="1" smtClean="0"/>
              <a:t>semua</a:t>
            </a:r>
            <a:r>
              <a:rPr lang="en-MY" sz="2800" dirty="0" smtClean="0"/>
              <a:t> </a:t>
            </a:r>
            <a:r>
              <a:rPr lang="en-MY" sz="2800" dirty="0" err="1" smtClean="0"/>
              <a:t>kandungan</a:t>
            </a:r>
            <a:r>
              <a:rPr lang="en-MY" sz="2800" dirty="0" smtClean="0"/>
              <a:t> whiteboard $x”</a:t>
            </a:r>
            <a:endParaRPr lang="en-MY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187624" y="4365104"/>
            <a:ext cx="7488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600" dirty="0" smtClean="0"/>
              <a:t>for ($i=0;   $i&lt;= count($x)  ; $i= $i+1)</a:t>
            </a:r>
            <a:br>
              <a:rPr lang="en-MY" sz="3600" dirty="0" smtClean="0"/>
            </a:br>
            <a:r>
              <a:rPr lang="en-MY" sz="3600" dirty="0" smtClean="0"/>
              <a:t>{</a:t>
            </a:r>
          </a:p>
          <a:p>
            <a:r>
              <a:rPr lang="en-MY" sz="3600" dirty="0" smtClean="0"/>
              <a:t>	echo $x[$i]."&lt;</a:t>
            </a:r>
            <a:r>
              <a:rPr lang="en-MY" sz="3600" dirty="0" err="1" smtClean="0"/>
              <a:t>br</a:t>
            </a:r>
            <a:r>
              <a:rPr lang="en-MY" sz="3600" dirty="0" smtClean="0"/>
              <a:t>&gt;";</a:t>
            </a:r>
            <a:endParaRPr lang="en-MY" sz="3600" dirty="0"/>
          </a:p>
          <a:p>
            <a:r>
              <a:rPr lang="en-MY" sz="3600" dirty="0" smtClean="0"/>
              <a:t>}</a:t>
            </a:r>
            <a:endParaRPr lang="en-MY" sz="3600" dirty="0"/>
          </a:p>
        </p:txBody>
      </p:sp>
      <p:pic>
        <p:nvPicPr>
          <p:cNvPr id="11" name="Picture 4" descr="Image result for whiteboard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12" b="13164"/>
          <a:stretch/>
        </p:blipFill>
        <p:spPr bwMode="auto">
          <a:xfrm>
            <a:off x="2685145" y="1817810"/>
            <a:ext cx="3107731" cy="229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909281" y="1927892"/>
            <a:ext cx="7200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smtClean="0"/>
              <a:t>3</a:t>
            </a:r>
            <a:endParaRPr lang="en-MY" sz="4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2685145" y="2647972"/>
            <a:ext cx="31077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685145" y="3224036"/>
            <a:ext cx="31077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415686" y="2585414"/>
            <a:ext cx="1646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err="1" smtClean="0"/>
              <a:t>unisza</a:t>
            </a:r>
            <a:endParaRPr lang="en-MY" sz="4400" dirty="0"/>
          </a:p>
        </p:txBody>
      </p:sp>
      <p:sp>
        <p:nvSpPr>
          <p:cNvPr id="18" name="TextBox 17"/>
          <p:cNvSpPr txBox="1"/>
          <p:nvPr/>
        </p:nvSpPr>
        <p:spPr>
          <a:xfrm>
            <a:off x="3558777" y="3224036"/>
            <a:ext cx="16466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4400" dirty="0" smtClean="0"/>
              <a:t>19.57</a:t>
            </a:r>
            <a:endParaRPr lang="en-MY" sz="4400" dirty="0"/>
          </a:p>
        </p:txBody>
      </p:sp>
      <p:sp>
        <p:nvSpPr>
          <p:cNvPr id="19" name="TextBox 18"/>
          <p:cNvSpPr txBox="1"/>
          <p:nvPr/>
        </p:nvSpPr>
        <p:spPr>
          <a:xfrm>
            <a:off x="2162477" y="1817810"/>
            <a:ext cx="84455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[0]</a:t>
            </a:r>
          </a:p>
          <a:p>
            <a:endParaRPr lang="en-MY" sz="2800" dirty="0" smtClean="0">
              <a:solidFill>
                <a:srgbClr val="FF0000"/>
              </a:solidFill>
            </a:endParaRPr>
          </a:p>
          <a:p>
            <a:r>
              <a:rPr lang="en-MY" sz="2800" dirty="0" smtClean="0">
                <a:solidFill>
                  <a:srgbClr val="FF0000"/>
                </a:solidFill>
              </a:rPr>
              <a:t>[1]</a:t>
            </a:r>
          </a:p>
          <a:p>
            <a:endParaRPr lang="en-MY" sz="2800" dirty="0" smtClean="0">
              <a:solidFill>
                <a:srgbClr val="FF0000"/>
              </a:solidFill>
            </a:endParaRPr>
          </a:p>
          <a:p>
            <a:r>
              <a:rPr lang="en-MY" sz="2800" dirty="0" smtClean="0">
                <a:solidFill>
                  <a:srgbClr val="FF0000"/>
                </a:solidFill>
              </a:rPr>
              <a:t>[2]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080886" y="2062193"/>
            <a:ext cx="31263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2800" dirty="0" smtClean="0">
                <a:solidFill>
                  <a:srgbClr val="FF0000"/>
                </a:solidFill>
              </a:rPr>
              <a:t>$x = array();</a:t>
            </a:r>
          </a:p>
          <a:p>
            <a:r>
              <a:rPr lang="en-MY" sz="2800" dirty="0" smtClean="0">
                <a:solidFill>
                  <a:srgbClr val="FF0000"/>
                </a:solidFill>
              </a:rPr>
              <a:t>$x[0] = 3;</a:t>
            </a:r>
          </a:p>
          <a:p>
            <a:r>
              <a:rPr lang="en-MY" sz="2800" dirty="0" smtClean="0">
                <a:solidFill>
                  <a:srgbClr val="FF0000"/>
                </a:solidFill>
              </a:rPr>
              <a:t>$x[1] = "</a:t>
            </a:r>
            <a:r>
              <a:rPr lang="en-MY" sz="2800" dirty="0" err="1" smtClean="0">
                <a:solidFill>
                  <a:srgbClr val="FF0000"/>
                </a:solidFill>
              </a:rPr>
              <a:t>unisza</a:t>
            </a:r>
            <a:r>
              <a:rPr lang="en-MY" sz="2800" dirty="0" smtClean="0">
                <a:solidFill>
                  <a:srgbClr val="FF0000"/>
                </a:solidFill>
              </a:rPr>
              <a:t>";</a:t>
            </a:r>
          </a:p>
          <a:p>
            <a:r>
              <a:rPr lang="en-MY" sz="2800" dirty="0" smtClean="0">
                <a:solidFill>
                  <a:srgbClr val="FF0000"/>
                </a:solidFill>
              </a:rPr>
              <a:t>$x[2] = 19.57;</a:t>
            </a:r>
          </a:p>
        </p:txBody>
      </p:sp>
    </p:spTree>
    <p:extLst>
      <p:ext uri="{BB962C8B-B14F-4D97-AF65-F5344CB8AC3E}">
        <p14:creationId xmlns:p14="http://schemas.microsoft.com/office/powerpoint/2010/main" val="3070065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Selection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MY" dirty="0" smtClean="0"/>
              <a:t>	if ($number == 10)</a:t>
            </a:r>
          </a:p>
          <a:p>
            <a:pPr marL="0" indent="0">
              <a:buNone/>
            </a:pPr>
            <a:r>
              <a:rPr lang="en-MY" dirty="0"/>
              <a:t>	</a:t>
            </a:r>
            <a:r>
              <a:rPr lang="en-MY" dirty="0" smtClean="0"/>
              <a:t>{</a:t>
            </a:r>
          </a:p>
          <a:p>
            <a:pPr marL="457200" lvl="1" indent="0">
              <a:buNone/>
            </a:pPr>
            <a:r>
              <a:rPr lang="en-MY" dirty="0" smtClean="0"/>
              <a:t>	   	echo "</a:t>
            </a:r>
            <a:r>
              <a:rPr lang="en-MY" dirty="0" err="1" smtClean="0"/>
              <a:t>Hai</a:t>
            </a:r>
            <a:r>
              <a:rPr lang="en-MY" dirty="0" smtClean="0"/>
              <a:t> 10";</a:t>
            </a:r>
          </a:p>
          <a:p>
            <a:pPr marL="457200" lvl="1" indent="0">
              <a:buNone/>
            </a:pPr>
            <a:r>
              <a:rPr lang="en-MY" dirty="0" smtClean="0"/>
              <a:t>	}</a:t>
            </a:r>
          </a:p>
          <a:p>
            <a:pPr marL="0" indent="0">
              <a:buNone/>
            </a:pPr>
            <a:r>
              <a:rPr lang="en-MY" dirty="0" smtClean="0"/>
              <a:t>	else if ($number &gt; 10)</a:t>
            </a:r>
            <a:br>
              <a:rPr lang="en-MY" dirty="0" smtClean="0"/>
            </a:br>
            <a:r>
              <a:rPr lang="en-MY" dirty="0" smtClean="0"/>
              <a:t>	{</a:t>
            </a:r>
          </a:p>
          <a:p>
            <a:pPr marL="457200" lvl="1" indent="0">
              <a:buNone/>
            </a:pPr>
            <a:r>
              <a:rPr lang="en-MY" dirty="0" smtClean="0"/>
              <a:t>	   	echo "</a:t>
            </a:r>
            <a:r>
              <a:rPr lang="en-MY" dirty="0" err="1" smtClean="0"/>
              <a:t>Hai</a:t>
            </a:r>
            <a:r>
              <a:rPr lang="en-MY" dirty="0" smtClean="0"/>
              <a:t> 10 </a:t>
            </a:r>
            <a:r>
              <a:rPr lang="en-MY" dirty="0" err="1" smtClean="0"/>
              <a:t>ke</a:t>
            </a:r>
            <a:r>
              <a:rPr lang="en-MY" dirty="0" smtClean="0"/>
              <a:t> </a:t>
            </a:r>
            <a:r>
              <a:rPr lang="en-MY" dirty="0" err="1" smtClean="0"/>
              <a:t>atas</a:t>
            </a:r>
            <a:r>
              <a:rPr lang="en-MY" dirty="0" smtClean="0"/>
              <a:t>";</a:t>
            </a:r>
          </a:p>
          <a:p>
            <a:pPr marL="457200" lvl="1" indent="0">
              <a:buNone/>
            </a:pPr>
            <a:r>
              <a:rPr lang="en-MY" dirty="0" smtClean="0"/>
              <a:t>	}</a:t>
            </a:r>
            <a:endParaRPr lang="en-MY" dirty="0" smtClean="0"/>
          </a:p>
          <a:p>
            <a:pPr marL="457200" lvl="1" indent="0">
              <a:buNone/>
            </a:pPr>
            <a:r>
              <a:rPr lang="en-MY" dirty="0" smtClean="0"/>
              <a:t>	else</a:t>
            </a:r>
          </a:p>
          <a:p>
            <a:pPr marL="457200" lvl="1" indent="0">
              <a:buNone/>
            </a:pPr>
            <a:r>
              <a:rPr lang="en-MY" dirty="0"/>
              <a:t>	</a:t>
            </a:r>
            <a:r>
              <a:rPr lang="en-MY" dirty="0" smtClean="0"/>
              <a:t>{</a:t>
            </a:r>
          </a:p>
          <a:p>
            <a:pPr marL="457200" lvl="1" indent="0">
              <a:buNone/>
            </a:pPr>
            <a:r>
              <a:rPr lang="en-MY" dirty="0" smtClean="0"/>
              <a:t>		echo "</a:t>
            </a:r>
            <a:r>
              <a:rPr lang="en-MY" dirty="0" err="1" smtClean="0"/>
              <a:t>Hai</a:t>
            </a:r>
            <a:r>
              <a:rPr lang="en-MY" dirty="0" smtClean="0"/>
              <a:t> </a:t>
            </a:r>
            <a:r>
              <a:rPr lang="en-MY" dirty="0" err="1" smtClean="0"/>
              <a:t>bukan</a:t>
            </a:r>
            <a:r>
              <a:rPr lang="en-MY" dirty="0" smtClean="0"/>
              <a:t> 10";</a:t>
            </a:r>
            <a:endParaRPr lang="en-MY" dirty="0"/>
          </a:p>
          <a:p>
            <a:pPr marL="457200" lvl="1" indent="0">
              <a:buNone/>
            </a:pPr>
            <a:r>
              <a:rPr lang="en-MY" dirty="0" smtClean="0"/>
              <a:t>	}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00505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MySQL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Connect DB </a:t>
            </a:r>
          </a:p>
          <a:p>
            <a:pPr lvl="1"/>
            <a:r>
              <a:rPr lang="en-MY" dirty="0" err="1" smtClean="0">
                <a:solidFill>
                  <a:srgbClr val="FF0000"/>
                </a:solidFill>
              </a:rPr>
              <a:t>mysqli_connect</a:t>
            </a:r>
            <a:r>
              <a:rPr lang="en-MY" dirty="0" smtClean="0">
                <a:solidFill>
                  <a:srgbClr val="FF0000"/>
                </a:solidFill>
              </a:rPr>
              <a:t>("</a:t>
            </a:r>
            <a:r>
              <a:rPr lang="en-MY" dirty="0" err="1" smtClean="0">
                <a:solidFill>
                  <a:srgbClr val="FF0000"/>
                </a:solidFill>
              </a:rPr>
              <a:t>localhost</a:t>
            </a:r>
            <a:r>
              <a:rPr lang="en-MY" dirty="0" smtClean="0">
                <a:solidFill>
                  <a:srgbClr val="FF0000"/>
                </a:solidFill>
              </a:rPr>
              <a:t>", "</a:t>
            </a:r>
            <a:r>
              <a:rPr lang="en-MY" dirty="0" err="1" smtClean="0">
                <a:solidFill>
                  <a:srgbClr val="FF0000"/>
                </a:solidFill>
              </a:rPr>
              <a:t>root","","school</a:t>
            </a:r>
            <a:r>
              <a:rPr lang="en-MY" dirty="0" smtClean="0">
                <a:solidFill>
                  <a:srgbClr val="FF0000"/>
                </a:solidFill>
              </a:rPr>
              <a:t>");</a:t>
            </a:r>
          </a:p>
          <a:p>
            <a:pPr marL="0" indent="0">
              <a:buNone/>
            </a:pPr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2555776" y="5931277"/>
            <a:ext cx="3024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800" dirty="0" smtClean="0"/>
              <a:t>$conn (whiteboard)</a:t>
            </a:r>
            <a:endParaRPr lang="en-MY" sz="28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672" r="75426" b="8144"/>
          <a:stretch/>
        </p:blipFill>
        <p:spPr bwMode="auto">
          <a:xfrm>
            <a:off x="2833522" y="2852936"/>
            <a:ext cx="3178638" cy="3122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Elbow Connector 8"/>
          <p:cNvCxnSpPr>
            <a:stCxn id="6" idx="1"/>
          </p:cNvCxnSpPr>
          <p:nvPr/>
        </p:nvCxnSpPr>
        <p:spPr>
          <a:xfrm rot="10800000" flipH="1">
            <a:off x="2555776" y="3573017"/>
            <a:ext cx="277746" cy="2835314"/>
          </a:xfrm>
          <a:prstGeom prst="bentConnector4">
            <a:avLst>
              <a:gd name="adj1" fmla="val -82305"/>
              <a:gd name="adj2" fmla="val 100436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833522" y="3284984"/>
            <a:ext cx="1738478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31736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MySQL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 smtClean="0"/>
              <a:t>Read Table // SQL Statement</a:t>
            </a:r>
          </a:p>
          <a:p>
            <a:pPr lvl="1"/>
            <a:r>
              <a:rPr lang="en-MY" dirty="0" smtClean="0">
                <a:solidFill>
                  <a:srgbClr val="FF0000"/>
                </a:solidFill>
              </a:rPr>
              <a:t>$result = </a:t>
            </a:r>
            <a:r>
              <a:rPr lang="en-MY" dirty="0" err="1" smtClean="0">
                <a:solidFill>
                  <a:srgbClr val="FF0000"/>
                </a:solidFill>
              </a:rPr>
              <a:t>mysqli_query</a:t>
            </a:r>
            <a:r>
              <a:rPr lang="en-MY" dirty="0" smtClean="0">
                <a:solidFill>
                  <a:srgbClr val="FF0000"/>
                </a:solidFill>
              </a:rPr>
              <a:t>($conn, $</a:t>
            </a:r>
            <a:r>
              <a:rPr lang="en-MY" dirty="0" err="1" smtClean="0">
                <a:solidFill>
                  <a:srgbClr val="FF0000"/>
                </a:solidFill>
              </a:rPr>
              <a:t>sql</a:t>
            </a:r>
            <a:r>
              <a:rPr lang="en-MY" dirty="0" smtClean="0">
                <a:solidFill>
                  <a:srgbClr val="FF0000"/>
                </a:solidFill>
              </a:rPr>
              <a:t>);</a:t>
            </a:r>
          </a:p>
          <a:p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4968044" y="5520928"/>
            <a:ext cx="30243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3200" dirty="0" smtClean="0"/>
              <a:t>$result (whiteboard)</a:t>
            </a:r>
            <a:endParaRPr lang="en-MY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717032"/>
            <a:ext cx="4275137" cy="160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 descr="Image result for whiteboar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12" b="13164"/>
          <a:stretch/>
        </p:blipFill>
        <p:spPr bwMode="auto">
          <a:xfrm>
            <a:off x="611561" y="3492980"/>
            <a:ext cx="2448272" cy="1809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23529" y="5318133"/>
            <a:ext cx="30243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3200" dirty="0" smtClean="0"/>
              <a:t>$</a:t>
            </a:r>
            <a:r>
              <a:rPr lang="en-MY" sz="3200" dirty="0" err="1" smtClean="0"/>
              <a:t>sql</a:t>
            </a:r>
            <a:r>
              <a:rPr lang="en-MY" sz="3200" dirty="0" smtClean="0"/>
              <a:t> ="SELECT * FROM student";</a:t>
            </a:r>
            <a:endParaRPr lang="en-MY" sz="3200" dirty="0"/>
          </a:p>
        </p:txBody>
      </p:sp>
    </p:spTree>
    <p:extLst>
      <p:ext uri="{BB962C8B-B14F-4D97-AF65-F5344CB8AC3E}">
        <p14:creationId xmlns:p14="http://schemas.microsoft.com/office/powerpoint/2010/main" val="3572574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364</Words>
  <Application>Microsoft Office PowerPoint</Application>
  <PresentationFormat>On-screen Show (4:3)</PresentationFormat>
  <Paragraphs>110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Basic Variable (Pembolehubah)</vt:lpstr>
      <vt:lpstr>Array Variable (Pembolehubah)</vt:lpstr>
      <vt:lpstr>Array Variable (Pembolehubah)</vt:lpstr>
      <vt:lpstr>Looping</vt:lpstr>
      <vt:lpstr>Looping</vt:lpstr>
      <vt:lpstr>Selection</vt:lpstr>
      <vt:lpstr>MySQL</vt:lpstr>
      <vt:lpstr>MySQL</vt:lpstr>
      <vt:lpstr>MySQL</vt:lpstr>
      <vt:lpstr>MySQL</vt:lpstr>
      <vt:lpstr>MySQL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acerV5</dc:creator>
  <cp:lastModifiedBy>acerV5</cp:lastModifiedBy>
  <cp:revision>23</cp:revision>
  <dcterms:created xsi:type="dcterms:W3CDTF">2018-07-03T06:42:22Z</dcterms:created>
  <dcterms:modified xsi:type="dcterms:W3CDTF">2018-07-03T07:29:13Z</dcterms:modified>
</cp:coreProperties>
</file>